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257" r:id="rId2"/>
    <p:sldId id="256" r:id="rId3"/>
    <p:sldId id="261" r:id="rId4"/>
    <p:sldId id="357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0" r:id="rId13"/>
    <p:sldId id="271" r:id="rId14"/>
    <p:sldId id="352" r:id="rId15"/>
    <p:sldId id="273" r:id="rId16"/>
    <p:sldId id="269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66" r:id="rId28"/>
    <p:sldId id="284" r:id="rId29"/>
    <p:sldId id="285" r:id="rId30"/>
    <p:sldId id="286" r:id="rId31"/>
    <p:sldId id="364" r:id="rId32"/>
    <p:sldId id="291" r:id="rId33"/>
    <p:sldId id="294" r:id="rId34"/>
    <p:sldId id="295" r:id="rId35"/>
    <p:sldId id="292" r:id="rId36"/>
    <p:sldId id="293" r:id="rId37"/>
    <p:sldId id="323" r:id="rId38"/>
    <p:sldId id="296" r:id="rId39"/>
    <p:sldId id="367" r:id="rId40"/>
    <p:sldId id="368" r:id="rId41"/>
    <p:sldId id="297" r:id="rId42"/>
    <p:sldId id="298" r:id="rId43"/>
    <p:sldId id="299" r:id="rId44"/>
    <p:sldId id="300" r:id="rId45"/>
    <p:sldId id="302" r:id="rId46"/>
    <p:sldId id="307" r:id="rId47"/>
    <p:sldId id="30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8" r:id="rId57"/>
    <p:sldId id="316" r:id="rId58"/>
    <p:sldId id="353" r:id="rId59"/>
    <p:sldId id="320" r:id="rId60"/>
    <p:sldId id="321" r:id="rId61"/>
    <p:sldId id="322" r:id="rId62"/>
    <p:sldId id="328" r:id="rId63"/>
    <p:sldId id="326" r:id="rId64"/>
    <p:sldId id="327" r:id="rId65"/>
    <p:sldId id="330" r:id="rId66"/>
    <p:sldId id="341" r:id="rId67"/>
    <p:sldId id="361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40" r:id="rId76"/>
    <p:sldId id="339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4" r:id="rId88"/>
    <p:sldId id="355" r:id="rId89"/>
    <p:sldId id="365" r:id="rId90"/>
    <p:sldId id="301" r:id="rId91"/>
    <p:sldId id="304" r:id="rId92"/>
    <p:sldId id="356" r:id="rId93"/>
    <p:sldId id="363" r:id="rId94"/>
    <p:sldId id="358" r:id="rId95"/>
    <p:sldId id="362" r:id="rId96"/>
    <p:sldId id="287" r:id="rId97"/>
    <p:sldId id="288" r:id="rId98"/>
    <p:sldId id="289" r:id="rId99"/>
    <p:sldId id="359" r:id="rId10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64" autoAdjust="0"/>
  </p:normalViewPr>
  <p:slideViewPr>
    <p:cSldViewPr>
      <p:cViewPr varScale="1">
        <p:scale>
          <a:sx n="96" d="100"/>
          <a:sy n="96" d="100"/>
        </p:scale>
        <p:origin x="1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69C5F59-082A-4589-9451-A22E24892A34}" type="datetimeFigureOut">
              <a:rPr lang="en-US"/>
              <a:pPr>
                <a:defRPr/>
              </a:pPr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37FEF9B-4CF8-412C-A773-F2BDAD10D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Welcome to my talk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8A35CF-D6D4-47A4-B33F-176D4BA86E6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It’s just like super sampling in that you calculate multiple samples per pixel</a:t>
            </a:r>
          </a:p>
          <a:p>
            <a:pPr eaLnBrk="1" hangingPunct="1"/>
            <a:r>
              <a:rPr lang="en-US" altLang="en-US"/>
              <a:t>But instead of calculating all the samples in the same frame, you spread the calculations across multiple frames</a:t>
            </a:r>
          </a:p>
          <a:p>
            <a:pPr eaLnBrk="1" hangingPunct="1"/>
            <a:r>
              <a:rPr lang="en-US" altLang="en-US"/>
              <a:t>It’s exactly the same as super sampling for static images because multiple frames of a static image is still the same image</a:t>
            </a:r>
          </a:p>
          <a:p>
            <a:pPr eaLnBrk="1" hangingPunct="1"/>
            <a:r>
              <a:rPr lang="en-US" altLang="en-US"/>
              <a:t>Meaning get it working when the game is paused first</a:t>
            </a: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2D38A0-6958-4136-83B9-7038274CE72E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These are the super sample locations in a single pixel</a:t>
            </a:r>
          </a:p>
          <a:p>
            <a:pPr eaLnBrk="1" hangingPunct="1"/>
            <a:r>
              <a:rPr lang="en-US" altLang="en-US" dirty="0"/>
              <a:t>This is the range of 1 pixel</a:t>
            </a:r>
          </a:p>
          <a:p>
            <a:pPr eaLnBrk="1" hangingPunct="1"/>
            <a:r>
              <a:rPr lang="en-US" altLang="en-US" dirty="0"/>
              <a:t>Black dots are the super sample locations, in </a:t>
            </a:r>
            <a:r>
              <a:rPr lang="en-US" altLang="en-US" dirty="0" err="1"/>
              <a:t>Halton</a:t>
            </a:r>
            <a:r>
              <a:rPr lang="en-US" altLang="en-US" dirty="0"/>
              <a:t> sequence, see appendix</a:t>
            </a: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910B2A-6F16-485E-83F2-62CF83A598C6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itchFamily="4" charset="-128"/>
              </a:rPr>
              <a:t>Generate the super sample locations once during game initialization</a:t>
            </a:r>
          </a:p>
          <a:p>
            <a:r>
              <a:rPr lang="en-US" altLang="en-US">
                <a:ea typeface="ＭＳ Ｐゴシック" pitchFamily="4" charset="-128"/>
              </a:rPr>
              <a:t>Sample locations are in [0, 1] range, convert to offset values from “pixel center”</a:t>
            </a:r>
          </a:p>
          <a:p>
            <a:r>
              <a:rPr lang="en-US" altLang="en-US">
                <a:ea typeface="ＭＳ Ｐゴシック" pitchFamily="4" charset="-128"/>
              </a:rPr>
              <a:t>Technically a pixel is not a little square</a:t>
            </a: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2F4479C-221B-447D-B546-4B523CA9B5CB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elements in red are the offsets to x and y in ndc space</a:t>
            </a:r>
          </a:p>
          <a:p>
            <a:r>
              <a:rPr lang="en-US" altLang="en-US"/>
              <a:t>Ndc – normalized device coordinate, a.k.a -1 to 1 space</a:t>
            </a:r>
          </a:p>
          <a:p>
            <a:r>
              <a:rPr lang="en-US" altLang="en-US"/>
              <a:t>These elements are usually 0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F9D83852-0A73-4944-B142-D92A3BB291D2}" type="slidenum">
              <a:rPr lang="en-US" altLang="en-US" smtClean="0"/>
              <a:pPr eaLnBrk="1" hangingPunct="1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Of course just doing this you’ll get jittered images like this video, </a:t>
            </a:r>
          </a:p>
          <a:p>
            <a:pPr eaLnBrk="1" hangingPunct="1"/>
            <a:r>
              <a:rPr lang="en-US" altLang="en-US"/>
              <a:t>because every frame you are slighting moving the image by a different amount</a:t>
            </a:r>
          </a:p>
          <a:p>
            <a:pPr eaLnBrk="1" hangingPunct="1"/>
            <a:r>
              <a:rPr lang="en-US" altLang="en-US"/>
              <a:t>So now we just need to add the TAA shader to make these jittered frames converge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ECF0AF5-B781-464C-A35D-146F8F50C6E1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Let’s take a quick look at the rendering pipeline to see where temporal fits in the big picture.</a:t>
            </a:r>
          </a:p>
          <a:p>
            <a:pPr eaLnBrk="1" hangingPunct="1"/>
            <a:r>
              <a:rPr lang="en-US" altLang="en-US"/>
              <a:t>These are only the relevant part of the pipeline. Omitted shadow passes, etc. </a:t>
            </a:r>
          </a:p>
          <a:p>
            <a:pPr eaLnBrk="1" hangingPunct="1"/>
            <a:r>
              <a:rPr lang="en-US" altLang="en-US"/>
              <a:t>Now the main view passes are all jittered with the projection matrix offsets</a:t>
            </a:r>
          </a:p>
          <a:p>
            <a:pPr eaLnBrk="1" hangingPunct="1"/>
            <a:r>
              <a:rPr lang="en-US" altLang="en-US"/>
              <a:t>Notice we do temporal AA on HDR result, this may be a problem if your dynamic range is very high (converge too slow)</a:t>
            </a:r>
          </a:p>
          <a:p>
            <a:pPr eaLnBrk="1" hangingPunct="1"/>
            <a:r>
              <a:rPr lang="en-US" altLang="en-US"/>
              <a:t>Also note motion blur has to happen after temporal! Otherwise it will screw up the whole image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60477E-94B0-4271-9C10-AA4A0F0FF70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The texts in blue refer to the same buffer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4BC4EFB-0B05-4206-939B-2B4801E19A9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Now we are ready to write the shader code for static image TAA</a:t>
            </a:r>
          </a:p>
          <a:p>
            <a:pPr eaLnBrk="1" hangingPunct="1"/>
            <a:r>
              <a:rPr lang="en-US" altLang="en-US"/>
              <a:t>Play with the blend value a little bit:</a:t>
            </a:r>
          </a:p>
          <a:p>
            <a:pPr eaLnBrk="1" hangingPunct="1"/>
            <a:r>
              <a:rPr lang="en-US" altLang="en-US"/>
              <a:t>More weight on current frame color leaves more jitter, but converges faster;</a:t>
            </a:r>
          </a:p>
          <a:p>
            <a:pPr eaLnBrk="1" hangingPunct="1"/>
            <a:r>
              <a:rPr lang="en-US" altLang="en-US"/>
              <a:t>More weight on history color produces more stable, more antialiased image, but converges slower</a:t>
            </a:r>
          </a:p>
          <a:p>
            <a:pPr eaLnBrk="1" hangingPunct="1"/>
            <a:r>
              <a:rPr lang="en-US" altLang="en-US"/>
              <a:t>0.05 is a good value to demonstrate TAA’s quality level using static images</a:t>
            </a:r>
          </a:p>
          <a:p>
            <a:pPr eaLnBrk="1" hangingPunct="1"/>
            <a:r>
              <a:rPr lang="en-US" altLang="en-US"/>
              <a:t>Each new frame only contributes 5% to the final resulting image</a:t>
            </a: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C846C9-CF29-4DB2-853D-02A40235F214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 let’s look at this shader’s effect on our jittered image</a:t>
            </a:r>
          </a:p>
          <a:p>
            <a:r>
              <a:rPr lang="en-US" altLang="en-US"/>
              <a:t>In the beginning it jitters like before</a:t>
            </a:r>
          </a:p>
          <a:p>
            <a:r>
              <a:rPr lang="en-US" altLang="en-US"/>
              <a:t>But once the temporal shader kicks in it will stabilize the image and give you an anti-aliased result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2E4096ED-FD04-4D7F-9F60-045C68B7E0B4}" type="slidenum">
              <a:rPr lang="en-US" altLang="en-US" smtClean="0"/>
              <a:pPr eaLnBrk="1" hangingPunct="1"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Now let’s do some screenshot comparisons</a:t>
            </a:r>
          </a:p>
          <a:p>
            <a:r>
              <a:rPr lang="en-US" altLang="en-US"/>
              <a:t>This is no AA</a:t>
            </a: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F806DF-2BC0-4C63-AB4E-45E749A3FA26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Let’s start by looking at the major changes we made to our graphics engine for u4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Deferred rendering – check out </a:t>
            </a:r>
            <a:r>
              <a:rPr lang="en-US" altLang="en-US" dirty="0" err="1"/>
              <a:t>Ramy’s</a:t>
            </a:r>
            <a:r>
              <a:rPr lang="en-US" altLang="en-US" dirty="0"/>
              <a:t> talk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E212A89-E11A-49F0-8DBE-E9C1BA975F5A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This is FXAA</a:t>
            </a: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68409C-C7AA-4226-891A-324AB68965A5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This is temporal AA</a:t>
            </a:r>
          </a:p>
          <a:p>
            <a:r>
              <a:rPr lang="en-US" altLang="en-US"/>
              <a:t>It basically fixes all the problems and still remain sharp</a:t>
            </a:r>
          </a:p>
          <a:p>
            <a:r>
              <a:rPr lang="en-US" altLang="en-US"/>
              <a:t>As we mentioned before this is the same as brute force super sampling</a:t>
            </a: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32D88B-351E-4DE2-8A80-E88B2A19BEB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itchFamily="4" charset="-128"/>
              </a:rPr>
              <a:t>In the case of moving images, can’t sample the history buffer with the same uv coordinates as when sampling current frame’s color buffer</a:t>
            </a:r>
          </a:p>
          <a:p>
            <a:endParaRPr lang="en-US" alt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F9D644A-FEB1-40AD-85A8-365C9D9870A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 for this we need motion vector to tell us where the pixel was last frame</a:t>
            </a:r>
          </a:p>
          <a:p>
            <a:r>
              <a:rPr lang="en-US" altLang="en-US"/>
              <a:t>In gbuffer pass’s vs, need to output both current and last frame’s projection space positions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757E70-18B0-4744-9FB9-F5B81367F1CF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Current frame’s </a:t>
            </a:r>
            <a:r>
              <a:rPr lang="en-US" altLang="en-US" dirty="0" err="1"/>
              <a:t>ndc</a:t>
            </a:r>
            <a:r>
              <a:rPr lang="en-US" altLang="en-US" dirty="0"/>
              <a:t> </a:t>
            </a:r>
            <a:r>
              <a:rPr lang="en-US" altLang="en-US" dirty="0" err="1"/>
              <a:t>pos</a:t>
            </a:r>
            <a:r>
              <a:rPr lang="en-US" altLang="en-US" dirty="0"/>
              <a:t> is directly available in PS</a:t>
            </a:r>
          </a:p>
          <a:p>
            <a:r>
              <a:rPr lang="en-US" altLang="en-US" dirty="0"/>
              <a:t>Last frame’s need to manually divide by w</a:t>
            </a:r>
          </a:p>
          <a:p>
            <a:r>
              <a:rPr lang="en-US" altLang="en-US" dirty="0"/>
              <a:t>Important! Need to remove the jitter offset from the </a:t>
            </a:r>
            <a:r>
              <a:rPr lang="en-US" altLang="en-US" dirty="0" err="1"/>
              <a:t>ndcs</a:t>
            </a:r>
            <a:endParaRPr lang="en-US" altLang="en-US" dirty="0"/>
          </a:p>
          <a:p>
            <a:r>
              <a:rPr lang="en-US" altLang="en-US" dirty="0"/>
              <a:t>Don’t want jitter to be counted as motion</a:t>
            </a: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2819EA-86E8-464E-BF70-1F47DB71675F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</a:t>
            </a:r>
            <a:r>
              <a:rPr lang="en-US" baseline="0" dirty="0"/>
              <a:t> include jitter in motion vector?</a:t>
            </a:r>
          </a:p>
          <a:p>
            <a:r>
              <a:rPr lang="en-US" baseline="0" dirty="0"/>
              <a:t>Take this pixel on edge for example</a:t>
            </a:r>
          </a:p>
          <a:p>
            <a:r>
              <a:rPr lang="en-US" baseline="0" dirty="0"/>
              <a:t>This frame it’s white, but due to jitter last frame it could be black</a:t>
            </a:r>
          </a:p>
          <a:p>
            <a:r>
              <a:rPr lang="en-US" baseline="0" dirty="0"/>
              <a:t>We want to treat both black &amp; white as samples belonging to the same pixel</a:t>
            </a:r>
          </a:p>
          <a:p>
            <a:r>
              <a:rPr lang="en-US" baseline="0" dirty="0"/>
              <a:t>That’s how you get edge AA</a:t>
            </a:r>
          </a:p>
          <a:p>
            <a:r>
              <a:rPr lang="en-US" baseline="0" dirty="0"/>
              <a:t>That’s why jitter shouldn’t be counted as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FEF9B-4CF8-412C-A773-F2BDAD10D6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07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Just like skinned objects, do twice</a:t>
            </a: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097888CC-0375-476F-B8A4-C06B6312C537}" type="slidenum">
              <a:rPr lang="en-US" altLang="en-US" smtClean="0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We can relate these 4 variables by using ddx ddy on U and V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DA1C0F89-3C45-4B78-A9D8-3747D9D4A733}" type="slidenum">
              <a:rPr lang="en-US" altLang="en-US" smtClean="0"/>
              <a:pPr eaLnBrk="1" hangingPunct="1"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Let’s look at a more interesting motion vector case</a:t>
            </a:r>
          </a:p>
          <a:p>
            <a:r>
              <a:rPr lang="en-US" altLang="en-US" dirty="0"/>
              <a:t>In</a:t>
            </a:r>
            <a:r>
              <a:rPr lang="en-US" altLang="en-US" baseline="0" dirty="0"/>
              <a:t> our game we have mirror reflections like this one</a:t>
            </a:r>
          </a:p>
          <a:p>
            <a:r>
              <a:rPr lang="en-US" altLang="en-US" baseline="0" dirty="0"/>
              <a:t>These are rendered by standard planar reflection method:</a:t>
            </a:r>
          </a:p>
          <a:p>
            <a:pPr marL="228600" indent="-228600">
              <a:buAutoNum type="arabicPeriod"/>
            </a:pPr>
            <a:r>
              <a:rPr lang="en-US" altLang="en-US" baseline="0" dirty="0"/>
              <a:t>Setup a reflection plane where the mirror is</a:t>
            </a:r>
          </a:p>
          <a:p>
            <a:pPr marL="228600" indent="-228600">
              <a:buAutoNum type="arabicPeriod"/>
            </a:pPr>
            <a:r>
              <a:rPr lang="en-US" altLang="en-US" baseline="0" dirty="0"/>
              <a:t>Place a reflection camera symmetrically with the main camera on the other side of reflection plane</a:t>
            </a:r>
          </a:p>
          <a:p>
            <a:pPr marL="228600" indent="-228600">
              <a:buAutoNum type="arabicPeriod"/>
            </a:pPr>
            <a:r>
              <a:rPr lang="en-US" altLang="en-US" baseline="0" dirty="0"/>
              <a:t>Render the scene from the reflection camera into a reflection color buffer</a:t>
            </a:r>
          </a:p>
          <a:p>
            <a:pPr marL="228600" indent="-228600">
              <a:buAutoNum type="arabicPeriod"/>
            </a:pPr>
            <a:r>
              <a:rPr lang="en-US" altLang="en-US" baseline="0" dirty="0"/>
              <a:t>In the mirror’s PS, figure out where in the reflection buffer to sample the reflected color</a:t>
            </a:r>
          </a:p>
          <a:p>
            <a:endParaRPr lang="en-US" alt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7DF8366-120F-4CDC-94A4-EEB6E3C72E4D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Transparent is a problem because we only one layer of motion vector buffer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9D7161-A956-44C2-833D-7033D578F55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Actually TAA didn’t come in isolation</a:t>
            </a:r>
          </a:p>
          <a:p>
            <a:r>
              <a:rPr lang="en-US" altLang="en-US"/>
              <a:t>It’s because we adopted PBR, and that led to the need for TAA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8FE0F64-0FDF-41D9-A818-2C66458B4128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These are usually very thin objects, TAA tends to make them disappear completely</a:t>
            </a:r>
          </a:p>
          <a:p>
            <a:r>
              <a:rPr lang="en-US" altLang="en-US"/>
              <a:t>They also go by the screen very fast, so the jitter is unoticeable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2668A326-A1EB-4922-8E00-579547705962}" type="slidenum">
              <a:rPr lang="en-US" altLang="en-US" smtClean="0"/>
              <a:pPr eaLnBrk="1" hangingPunct="1"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BE063F-F0A0-4A0B-AD91-5B1740F0A4AA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Because of the way rasterization works</a:t>
            </a:r>
          </a:p>
          <a:p>
            <a:r>
              <a:rPr lang="en-US" altLang="en-US"/>
              <a:t>Linear sample makes sure it won’t completely miss the correct history pixel, but it also brings in irrelevant colors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0230A615-C960-4C98-A1FD-ED14CFA77FBB}" type="slidenum">
              <a:rPr lang="en-US" altLang="en-US" smtClean="0"/>
              <a:pPr eaLnBrk="1" hangingPunct="1"/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Lighting changes – shadow, dynamic light…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78CC49-691E-489C-9BE5-E3AA9DD2708B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Dynamic means calculated per pixel per frame</a:t>
            </a: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6D91140-F9DC-4FAB-BE01-5DAF2601EAB9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We calculate the blendFactor based on Unreal method</a:t>
            </a:r>
          </a:p>
          <a:p>
            <a:r>
              <a:rPr lang="en-US" altLang="en-US"/>
              <a:t>I’ll give a quick recap here, check out their Siggraph 2014 talk for details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7C2073E-51DC-4879-8461-68FE1A1E145A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clamping should have prevented it because it clamps out too different colors</a:t>
            </a: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1B29CF7C-2E22-49FA-A7BC-CA91280F6A28}" type="slidenum">
              <a:rPr lang="en-US" altLang="en-US" smtClean="0"/>
              <a:pPr eaLnBrk="1" hangingPunct="1"/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Notice how Drake’s head leaves ghosting on the grass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4D05D4-4DA8-43FE-9598-F23DD2C47D1C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Notice how Drake’s head leaves ghosting on the bumpy rooftop</a:t>
            </a: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4BC2C3-7131-475F-A413-0A25574AA4E4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3x3 neighborhood can contain a big range of colors</a:t>
            </a:r>
          </a:p>
          <a:p>
            <a:r>
              <a:rPr lang="en-US" altLang="en-US"/>
              <a:t>historyColor almost always in the range, not getting clampped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E67E1661-C9EE-4FED-BBF6-766C13629D70}" type="slidenum">
              <a:rPr lang="en-US" altLang="en-US" smtClean="0"/>
              <a:pPr eaLnBrk="1" hangingPunct="1"/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98A5FE-3F61-4FD1-8451-487396593179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To confirm this theory, let’s remove the normal maps from the 2</a:t>
            </a:r>
            <a:r>
              <a:rPr lang="en-US" altLang="en-US" baseline="30000"/>
              <a:t>nd</a:t>
            </a:r>
            <a:r>
              <a:rPr lang="en-US" altLang="en-US"/>
              <a:t> case and see if it fixes it</a:t>
            </a: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904770-8D27-4B99-BCAD-09552EB6910A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Now that we know the cause of ghosting</a:t>
            </a:r>
          </a:p>
          <a:p>
            <a:r>
              <a:rPr lang="en-US" altLang="en-US"/>
              <a:t>We need to help the TAA shader to tell objects apart</a:t>
            </a: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3570F53-01B6-4968-B645-3AFEB994FDAC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53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0x18 because we only use 2 bits of the stencil</a:t>
            </a: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B8A6B4-CA68-4A8B-A893-1B491E23DE44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But there’s a problem</a:t>
            </a:r>
          </a:p>
          <a:p>
            <a:r>
              <a:rPr lang="en-US" altLang="en-US"/>
              <a:t>Instead of ghosting, now we have this</a:t>
            </a:r>
          </a:p>
          <a:p>
            <a:r>
              <a:rPr lang="en-US" altLang="en-US"/>
              <a:t>This is when rotating camera to the right, on the left side of Drake the newly revealed pixels appear bad</a:t>
            </a: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9B0F71-FF45-4E52-9F3A-C86AFCBE6929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put this in the same loop as the min/max neighborhood and stencil edge detection code, since they are all the same 3x3 neighborhood</a:t>
            </a: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991D5A-35A6-4398-B817-A4D5A0D2F134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Even when the stencil test determines equal and should blend, the history color could still contain irrelevant color due to linear filter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8767C08D-9897-418B-BCA2-865AC487F927}" type="slidenum">
              <a:rPr lang="en-US" altLang="en-US" smtClean="0"/>
              <a:pPr eaLnBrk="1" hangingPunct="1"/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Here the stencil buffer is in the lower right corner</a:t>
            </a:r>
          </a:p>
          <a:p>
            <a:r>
              <a:rPr lang="en-US" altLang="en-US"/>
              <a:t>The goal is to make Drake’s shape in it one pixel fatter</a:t>
            </a: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0A6120-8A02-4A7E-A431-E21508C0DA97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62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Ghosting problem was not bad enough to do systematic fix</a:t>
            </a: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026FDF5-8E20-4F3D-B6B9-0E048E9D0F80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65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lower right corner is the scene rendered from the flashlight’s perspective</a:t>
            </a:r>
          </a:p>
          <a:p>
            <a:r>
              <a:rPr lang="en-US" altLang="en-US"/>
              <a:t>Each pixel in this buffer is a vpl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C71C53A-5799-4D65-A4C2-4E5A51310EF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72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did we get such expensive algorithm to run in TLOU, especially on ps3?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FEF9B-4CF8-412C-A773-F2BDAD10D68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0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Explain how under sampling causes the </a:t>
            </a:r>
            <a:r>
              <a:rPr lang="en-US" altLang="en-US" dirty="0" err="1"/>
              <a:t>shader</a:t>
            </a:r>
            <a:r>
              <a:rPr lang="en-US" altLang="en-US" dirty="0"/>
              <a:t> aliasing</a:t>
            </a: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0DF166-99F2-4DEA-A92C-61A8725E1EF5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Let’s compare the straightly ported over down sampled version with the final shipped version.</a:t>
            </a:r>
          </a:p>
          <a:p>
            <a:r>
              <a:rPr lang="en-US" altLang="en-US"/>
              <a:t>Here’s the final shipped version again</a:t>
            </a: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07619E1-988F-402B-9BC2-263B275D4915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This is what the down sampled version looks like</a:t>
            </a:r>
          </a:p>
          <a:p>
            <a:r>
              <a:rPr lang="en-US" altLang="en-US"/>
              <a:t>Notice how blurry the bounced lighting is on the mummy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3836389-AC9D-4036-8B44-70860A053736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clearly see the individual vpls in highly specular surfaces</a:t>
            </a:r>
          </a:p>
          <a:p>
            <a:r>
              <a:rPr lang="en-US" altLang="en-US"/>
              <a:t>While ideally they should form an area light source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53EB46-E0C0-425D-B33F-5B031A6952F8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To ensure good spatial distribution of the vpls</a:t>
            </a: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C5E8D5-DEBF-4BBA-B2E9-20E078A5ED49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79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As you can see the noisy bounced lighting on the left wall</a:t>
            </a:r>
          </a:p>
          <a:p>
            <a:r>
              <a:rPr lang="en-US" altLang="en-US"/>
              <a:t>It’ll look worse when moving</a:t>
            </a: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F996AF-E4D0-44A9-8C7A-320848218EE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81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This is no bounce light as a reference</a:t>
            </a: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9CC5FB-D637-42B3-B854-BB26C50F3A1C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85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benefited</a:t>
            </a:r>
            <a:r>
              <a:rPr lang="en-US" baseline="0" dirty="0"/>
              <a:t> from TAA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FEF9B-4CF8-412C-A773-F2BDAD10D68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69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Here we will briefly</a:t>
            </a:r>
            <a:r>
              <a:rPr lang="en-US" altLang="en-US" baseline="0" dirty="0"/>
              <a:t> mention hair transparency</a:t>
            </a:r>
          </a:p>
          <a:p>
            <a:r>
              <a:rPr lang="en-US" altLang="en-US" baseline="0" dirty="0"/>
              <a:t>Our hair </a:t>
            </a:r>
            <a:r>
              <a:rPr lang="en-US" altLang="en-US" baseline="0" dirty="0" err="1"/>
              <a:t>shader</a:t>
            </a:r>
            <a:r>
              <a:rPr lang="en-US" altLang="en-US" baseline="0" dirty="0"/>
              <a:t> is every expensive</a:t>
            </a:r>
          </a:p>
          <a:p>
            <a:r>
              <a:rPr lang="en-US" altLang="en-US" baseline="0" dirty="0"/>
              <a:t>Many of them being alpha blend made it worse</a:t>
            </a:r>
          </a:p>
          <a:p>
            <a:r>
              <a:rPr lang="en-US" altLang="en-US" baseline="0" dirty="0"/>
              <a:t>We tried to replace some alpha blended hair with screen door transparency based on a dither patter (Bayer patter, see Appendix)</a:t>
            </a:r>
          </a:p>
          <a:p>
            <a:r>
              <a:rPr lang="en-US" altLang="en-US" baseline="0" dirty="0"/>
              <a:t>This is what the dithered alpha looks like without temporal</a:t>
            </a:r>
          </a:p>
          <a:p>
            <a:r>
              <a:rPr lang="en-US" altLang="en-US" baseline="0" dirty="0"/>
              <a:t>As you can see the dither patter is visible</a:t>
            </a:r>
          </a:p>
          <a:p>
            <a:endParaRPr lang="en-US" altLang="en-US" dirty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1CE12B-83AC-4B0E-A780-E03541D7779B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87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Now with</a:t>
            </a:r>
            <a:r>
              <a:rPr lang="en-US" altLang="en-US" baseline="0" dirty="0"/>
              <a:t> the help of temporal</a:t>
            </a:r>
          </a:p>
          <a:p>
            <a:r>
              <a:rPr lang="en-US" altLang="en-US" baseline="0" dirty="0"/>
              <a:t>We can change the dither pattern every frame and let temporal to merge them together</a:t>
            </a:r>
          </a:p>
          <a:p>
            <a:r>
              <a:rPr lang="en-US" altLang="en-US" baseline="0" dirty="0"/>
              <a:t>Now they look much better, almost like real alpha blend</a:t>
            </a:r>
            <a:endParaRPr lang="en-US" altLang="en-US" dirty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F8C9223-E15D-483F-A20D-B3086CB8A67D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88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current frame input to TAA </a:t>
            </a:r>
            <a:r>
              <a:rPr lang="en-US" dirty="0" err="1"/>
              <a:t>shader</a:t>
            </a:r>
            <a:r>
              <a:rPr lang="en-US" dirty="0"/>
              <a:t> contains</a:t>
            </a:r>
            <a:r>
              <a:rPr lang="en-US" baseline="0" dirty="0"/>
              <a:t> down sample or blurred effect, it does a bad job to converge and will leave jitter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FEF9B-4CF8-412C-A773-F2BDAD10D68A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Let’s try fixing shader aliasing with the popular FXAA</a:t>
            </a:r>
          </a:p>
          <a:p>
            <a:pPr eaLnBrk="1" hangingPunct="1"/>
            <a:r>
              <a:rPr lang="en-US" altLang="en-US"/>
              <a:t>As you can see, no use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FAA221A-C6A7-455F-AFAD-6FE22039622E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21CF83-9FE2-4764-9E01-37982072FD1D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90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6CF004-E82A-47D1-9E9D-42331B4CC978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91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So what’s </a:t>
            </a:r>
            <a:r>
              <a:rPr lang="en-US" altLang="en-US" dirty="0" err="1"/>
              <a:t>Halton</a:t>
            </a:r>
            <a:r>
              <a:rPr lang="en-US" altLang="en-US" dirty="0"/>
              <a:t> sequence?</a:t>
            </a:r>
          </a:p>
          <a:p>
            <a:r>
              <a:rPr lang="en-US" altLang="en-US" dirty="0"/>
              <a:t>It’s pseudo random sample generator that generations low discrepancy samples</a:t>
            </a:r>
          </a:p>
          <a:p>
            <a:r>
              <a:rPr lang="en-US" altLang="en-US" dirty="0"/>
              <a:t>What’s low discrepancy? </a:t>
            </a:r>
          </a:p>
          <a:p>
            <a:r>
              <a:rPr lang="en-US" altLang="en-US" dirty="0"/>
              <a:t>Basically means the samples are well distributed, no samples clustered together or spaced to far</a:t>
            </a:r>
          </a:p>
          <a:p>
            <a:r>
              <a:rPr lang="en-US" altLang="en-US" dirty="0"/>
              <a:t>Different </a:t>
            </a:r>
            <a:r>
              <a:rPr lang="en-US" altLang="en-US" dirty="0" err="1"/>
              <a:t>Halton</a:t>
            </a:r>
            <a:r>
              <a:rPr lang="en-US" altLang="en-US" dirty="0"/>
              <a:t> sequences can be generated using different base number.</a:t>
            </a:r>
          </a:p>
          <a:p>
            <a:r>
              <a:rPr lang="en-US" altLang="en-US" dirty="0"/>
              <a:t>So to calculate the nth number in a sequence based in b, you need to…</a:t>
            </a:r>
          </a:p>
          <a:p>
            <a:r>
              <a:rPr lang="en-US" altLang="en-US" dirty="0"/>
              <a:t>To generate 2D samples which is what we want here, you need to…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B312DF-78DB-42FE-90AB-26BBA215C13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94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shader</a:t>
            </a:r>
            <a:r>
              <a:rPr lang="en-US" dirty="0"/>
              <a:t>, overlay this pattern</a:t>
            </a:r>
            <a:r>
              <a:rPr lang="en-US" baseline="0" dirty="0"/>
              <a:t> onto n x n size pixel tiles, then kill pixels whose alpha is less than its corresponding value in the Bayer matrix.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FEF9B-4CF8-412C-A773-F2BDAD10D68A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45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Normally when you render your reflection pass you only render a color buffer</a:t>
            </a:r>
          </a:p>
          <a:p>
            <a:r>
              <a:rPr lang="en-US" altLang="en-US" dirty="0"/>
              <a:t>But now you also need to render a motion vector buffer, the same way as the main camera </a:t>
            </a:r>
            <a:r>
              <a:rPr lang="en-US" altLang="en-US" dirty="0" err="1"/>
              <a:t>gbuffer</a:t>
            </a:r>
            <a:r>
              <a:rPr lang="en-US" altLang="en-US" dirty="0"/>
              <a:t> pass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0EE2E0F-18E2-4A46-B583-A2F257B17830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96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Use the same math to compute</a:t>
            </a:r>
            <a:r>
              <a:rPr lang="en-US" altLang="en-US" baseline="0" dirty="0"/>
              <a:t> the </a:t>
            </a:r>
            <a:r>
              <a:rPr lang="en-US" altLang="en-US" baseline="0" dirty="0" err="1"/>
              <a:t>uv</a:t>
            </a:r>
            <a:r>
              <a:rPr lang="en-US" altLang="en-US" baseline="0" dirty="0"/>
              <a:t> for sampling reflection color buffer</a:t>
            </a:r>
          </a:p>
          <a:p>
            <a:r>
              <a:rPr lang="en-US" altLang="en-US" baseline="0" dirty="0"/>
              <a:t>But use this </a:t>
            </a:r>
            <a:r>
              <a:rPr lang="en-US" altLang="en-US" baseline="0" dirty="0" err="1"/>
              <a:t>uv</a:t>
            </a:r>
            <a:r>
              <a:rPr lang="en-US" altLang="en-US" baseline="0" dirty="0"/>
              <a:t> to sample reflection motion vector buffer instead</a:t>
            </a:r>
          </a:p>
          <a:p>
            <a:r>
              <a:rPr lang="en-US" altLang="en-US" baseline="0" dirty="0"/>
              <a:t>Follow this motion vector to sample last frame’s reflection depth buffer</a:t>
            </a:r>
          </a:p>
          <a:p>
            <a:r>
              <a:rPr lang="en-US" altLang="en-US" baseline="0" dirty="0"/>
              <a:t>Note normally reflection depth buffer is only used for depth testing during reflection render pass, and will be thrown away afterwards. But now need to save it</a:t>
            </a:r>
            <a:endParaRPr lang="en-US" altLang="en-US" dirty="0"/>
          </a:p>
          <a:p>
            <a:r>
              <a:rPr lang="en-US" altLang="en-US" dirty="0"/>
              <a:t>With this depth and last frame’s reflection camera info, we can reconstruct the reflected point’s world space position</a:t>
            </a:r>
            <a:r>
              <a:rPr lang="en-US" altLang="en-US" baseline="0" dirty="0"/>
              <a:t> in last frame</a:t>
            </a:r>
            <a:endParaRPr lang="en-US" alt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BBC0F6-7102-4C7C-AB3C-4EC9B4FFB737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97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red dot is the reflected point’s world space position in last frame you just reconstructed</a:t>
            </a:r>
          </a:p>
          <a:p>
            <a:r>
              <a:rPr lang="en-US" altLang="en-US" dirty="0"/>
              <a:t>Now connect it with last frame’s reflection camera position</a:t>
            </a:r>
            <a:r>
              <a:rPr lang="en-US" altLang="en-US" baseline="0" dirty="0"/>
              <a:t> to form line segment (yellow)</a:t>
            </a:r>
          </a:p>
          <a:p>
            <a:r>
              <a:rPr lang="en-US" altLang="en-US" baseline="0" dirty="0"/>
              <a:t>Intersect this line segment with last frame’s reflection plane, to get the mirror pixel that was reflecting the same point last frame</a:t>
            </a:r>
          </a:p>
          <a:p>
            <a:r>
              <a:rPr lang="en-US" altLang="en-US" baseline="0" dirty="0"/>
              <a:t>Use last frame’s main camera info to convert this intersection point into </a:t>
            </a:r>
            <a:r>
              <a:rPr lang="en-US" altLang="en-US" baseline="0" dirty="0" err="1"/>
              <a:t>ndc</a:t>
            </a:r>
            <a:r>
              <a:rPr lang="en-US" altLang="en-US" baseline="0" dirty="0"/>
              <a:t> space</a:t>
            </a:r>
          </a:p>
          <a:p>
            <a:r>
              <a:rPr lang="en-US" altLang="en-US" baseline="0" dirty="0"/>
              <a:t>Output the motion vector by subtracting the current frame mirror pixel’s </a:t>
            </a:r>
            <a:r>
              <a:rPr lang="en-US" altLang="en-US" baseline="0" dirty="0" err="1"/>
              <a:t>ndc</a:t>
            </a:r>
            <a:r>
              <a:rPr lang="en-US" altLang="en-US" baseline="0" dirty="0"/>
              <a:t> space position</a:t>
            </a:r>
            <a:endParaRPr lang="en-US" altLang="en-US" dirty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47B70D7-586E-493C-A441-617FFDAABE35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98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Art production pipeline change would cost way too much resource and time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4" charset="-128"/>
              </a:defRPr>
            </a:lvl9pPr>
          </a:lstStyle>
          <a:p>
            <a:pPr eaLnBrk="1" hangingPunct="1"/>
            <a:fld id="{9A300589-8DB5-44AD-B69B-8E7368A0AA50}" type="slidenum">
              <a:rPr lang="en-US" altLang="en-US" smtClean="0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 let’s show the result of temporal AA first</a:t>
            </a: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B363DE-B54C-4829-9837-A912DE07350A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F74F05-B86C-4F85-AEE2-AA9A3C6535D3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E7EB9-C3C1-48DC-8F29-9642121FB579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2C31A-7513-4ED9-B3E9-F1690669E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90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8A2B-5A03-4851-B830-3228C63FDF1D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BB58C-0FF5-4157-B068-3A23B3C264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68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BC21-760E-40B3-938D-C761D945FA94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29C9E-CFE9-44C7-872C-27BF56EA40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80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FEE34-0BE9-4E5A-A84C-EE74CB570E5C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CC5B0-1EDF-4D72-A986-366DD0C9C5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0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CEC9F-40EE-48A9-81BA-60358F6DA4EB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A8D22-6678-4C15-B198-5CED9C159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13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5D423-B11C-49AB-9CD6-6E52CD22DFC7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19372-C899-4040-9CE6-CF16F401A3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95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BDBEC-DB89-4B71-9BD6-AC98AB74B528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954C2-8E45-40E7-BB9A-DE9B7C46A7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3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3D1C6-060E-4B30-A433-5B1C1422F472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D4136-01B9-498E-A5CA-D512662B9B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39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62022-42C3-4D3E-B2F7-35CBCD363256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8BFD2-59F4-4520-8C39-1BC51B866A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49E61-ABC2-41C1-9D86-985DBB8690EB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CCC39-38E1-44EA-B56D-994B08D97C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51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174F3-2A3D-4619-8646-63DF491A6842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A9E22-32B0-483D-8218-E51A20C88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00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71525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EC79CFC-D89C-4968-AAD8-05D4AE1F2BEE}" type="datetime1">
              <a:rPr lang="en-US" altLang="en-US"/>
              <a:pPr>
                <a:defRPr/>
              </a:pPr>
              <a:t>11/1/2021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7D19EC3-0027-40A1-B00A-4630CD092A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721225"/>
            <a:ext cx="1524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00F64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F00F64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file:///\\localhost\Users\Filetofish\Documents\00%20Work\2016\PPT\assets.zip\ppt_title.psd" TargetMode="External" Type="http://schemas.openxmlformats.org/officeDocument/2006/relationships/image"/><Relationship Id="rId2" Target="../media/image2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4.mp4" Type="http://schemas.openxmlformats.org/officeDocument/2006/relationships/video"/><Relationship Id="rId1" Target="../media/media4.mp4" Type="http://schemas.microsoft.com/office/2007/relationships/media"/><Relationship Id="rId5" Target="../media/image10.jpeg" Type="http://schemas.openxmlformats.org/officeDocument/2006/relationships/image"/><Relationship Id="rId4" Target="../notesSlides/notesSlide14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5.mp4" Type="http://schemas.openxmlformats.org/officeDocument/2006/relationships/video"/><Relationship Id="rId1" Target="../media/media5.mp4" Type="http://schemas.microsoft.com/office/2007/relationships/media"/><Relationship Id="rId5" Target="../media/image11.jpeg" Type="http://schemas.openxmlformats.org/officeDocument/2006/relationships/image"/><Relationship Id="rId4" Target="../notesSlides/notesSlide18.xml" Type="http://schemas.openxmlformats.org/officeDocument/2006/relationships/notesSlide"/></Relationships>
</file>

<file path=ppt/slides/_rels/slide2.xml.rels><?xml version="1.0" encoding="UTF-8" standalone="yes" ?><Relationships xmlns="http://schemas.openxmlformats.org/package/2006/relationships"><Relationship Id="rId3" Target="../media/image3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4.png" Type="http://schemas.openxmlformats.org/officeDocument/2006/relationships/image"/><Relationship Id="rId4" Target="file:///\\localhost\Users\Filetofish\Documents\00%20Work\2016\PPT\assets.zip\ppt_top.psd" TargetMode="External" Type="http://schemas.openxmlformats.org/officeDocument/2006/relationships/image"/></Relationships>
</file>

<file path=ppt/slides/_rels/slide20.xml.rels><?xml version="1.0" encoding="UTF-8" standalone="yes" ?><Relationships xmlns="http://schemas.openxmlformats.org/package/2006/relationships"><Relationship Id="rId3" Target="../media/image12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13.jpeg" Type="http://schemas.openxmlformats.org/officeDocument/2006/relationships/image"/></Relationships>
</file>

<file path=ppt/slides/_rels/slide21.xml.rels><?xml version="1.0" encoding="UTF-8" standalone="yes" ?><Relationships xmlns="http://schemas.openxmlformats.org/package/2006/relationships"><Relationship Id="rId3" Target="../media/image14.jpe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15.jpeg" Type="http://schemas.openxmlformats.org/officeDocument/2006/relationships/image"/></Relationships>
</file>

<file path=ppt/slides/_rels/slide22.xml.rels><?xml version="1.0" encoding="UTF-8" standalone="yes" ?><Relationships xmlns="http://schemas.openxmlformats.org/package/2006/relationships"><Relationship Id="rId3" Target="../media/image16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17.jpeg" Type="http://schemas.openxmlformats.org/officeDocument/2006/relationships/image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6.mp4" Type="http://schemas.openxmlformats.org/officeDocument/2006/relationships/video"/><Relationship Id="rId1" Target="../media/media6.mp4" Type="http://schemas.microsoft.com/office/2007/relationships/media"/><Relationship Id="rId5" Target="../media/image19.jpeg" Type="http://schemas.openxmlformats.org/officeDocument/2006/relationships/image"/><Relationship Id="rId4" Target="../notesSlides/notesSlide28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7.mp4" Type="http://schemas.openxmlformats.org/officeDocument/2006/relationships/video"/><Relationship Id="rId1" Target="../media/media7.mp4" Type="http://schemas.microsoft.com/office/2007/relationships/media"/><Relationship Id="rId4" Target="../media/image20.jpe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8.mp4" Type="http://schemas.openxmlformats.org/officeDocument/2006/relationships/video"/><Relationship Id="rId1" Target="../media/media8.mp4" Type="http://schemas.microsoft.com/office/2007/relationships/media"/><Relationship Id="rId5" Target="../media/image23.jpeg" Type="http://schemas.openxmlformats.org/officeDocument/2006/relationships/image"/><Relationship Id="rId4" Target="../notesSlides/notesSlide37.xml" Type="http://schemas.openxmlformats.org/officeDocument/2006/relationships/notesSlide"/></Relationships>
</file>

<file path=ppt/slides/_rels/slide49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9.mp4" Type="http://schemas.openxmlformats.org/officeDocument/2006/relationships/video"/><Relationship Id="rId1" Target="../media/media9.mp4" Type="http://schemas.microsoft.com/office/2007/relationships/media"/><Relationship Id="rId5" Target="../media/image24.jpeg" Type="http://schemas.openxmlformats.org/officeDocument/2006/relationships/image"/><Relationship Id="rId4" Target="../notesSlides/notesSlide38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10.mp4" Type="http://schemas.openxmlformats.org/officeDocument/2006/relationships/video"/><Relationship Id="rId1" Target="../media/media10.mp4" Type="http://schemas.microsoft.com/office/2007/relationships/media"/><Relationship Id="rId5" Target="../media/image25.jpeg" Type="http://schemas.openxmlformats.org/officeDocument/2006/relationships/image"/><Relationship Id="rId4" Target="../notesSlides/notesSlide40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5" Target="../media/image5.jpeg" Type="http://schemas.openxmlformats.org/officeDocument/2006/relationships/image"/><Relationship Id="rId4" Target="../notesSlides/notesSlide5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2.mp4" Type="http://schemas.openxmlformats.org/officeDocument/2006/relationships/video"/><Relationship Id="rId1" Target="../media/media2.mp4" Type="http://schemas.microsoft.com/office/2007/relationships/media"/><Relationship Id="rId5" Target="../media/image6.jpeg" Type="http://schemas.openxmlformats.org/officeDocument/2006/relationships/image"/><Relationship Id="rId4" Target="../notesSlides/notesSlide6.xml" Type="http://schemas.openxmlformats.org/officeDocument/2006/relationships/notesSlide"/></Relationships>
</file>

<file path=ppt/slides/_rels/slide70.xml.rels><?xml version="1.0" encoding="UTF-8" standalone="yes" ?><Relationships xmlns="http://schemas.openxmlformats.org/package/2006/relationships"><Relationship Id="rId2" Target="../media/image3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1.xml.rels><?xml version="1.0" encoding="UTF-8" standalone="yes" ?><Relationships xmlns="http://schemas.openxmlformats.org/package/2006/relationships"><Relationship Id="rId2" Target="../media/image33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2.xml.rels><?xml version="1.0" encoding="UTF-8" standalone="yes" ?><Relationships xmlns="http://schemas.openxmlformats.org/package/2006/relationships"><Relationship Id="rId3" Target="../media/image34.jpeg" Type="http://schemas.openxmlformats.org/officeDocument/2006/relationships/image"/><Relationship Id="rId2" Target="../notesSlides/notesSlide4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 ?><Relationships xmlns="http://schemas.openxmlformats.org/package/2006/relationships"><Relationship Id="rId3" Target="../media/image40.jpeg" Type="http://schemas.openxmlformats.org/officeDocument/2006/relationships/image"/><Relationship Id="rId2" Target="../notesSlides/notesSlide5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 ?><Relationships xmlns="http://schemas.openxmlformats.org/package/2006/relationships"><Relationship Id="rId2" Target="../media/image40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4.xml.rels><?xml version="1.0" encoding="UTF-8" standalone="yes" ?><Relationships xmlns="http://schemas.openxmlformats.org/package/2006/relationships"><Relationship Id="rId2" Target="../media/image41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5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notesSlides/notesSlide5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 ?><Relationships xmlns="http://schemas.openxmlformats.org/package/2006/relationships"><Relationship Id="rId3" Target="../media/image43.jpeg" Type="http://schemas.openxmlformats.org/officeDocument/2006/relationships/image"/><Relationship Id="rId2" Target="../notesSlides/notesSlide5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8.xml.rels><?xml version="1.0" encoding="UTF-8" standalone="yes" ?><Relationships xmlns="http://schemas.openxmlformats.org/package/2006/relationships"><Relationship Id="rId3" Target="../media/image44.jpeg" Type="http://schemas.openxmlformats.org/officeDocument/2006/relationships/image"/><Relationship Id="rId2" Target="../notesSlides/notesSlide5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 ?><Relationships xmlns="http://schemas.openxmlformats.org/package/2006/relationships"><Relationship Id="rId3" Target="../slideLayouts/slideLayout2.xml" Type="http://schemas.openxmlformats.org/officeDocument/2006/relationships/slideLayout"/><Relationship Id="rId2" Target="../media/media3.mp4" Type="http://schemas.openxmlformats.org/officeDocument/2006/relationships/video"/><Relationship Id="rId1" Target="../media/media3.mp4" Type="http://schemas.microsoft.com/office/2007/relationships/media"/><Relationship Id="rId5" Target="../media/image7.jpeg" Type="http://schemas.openxmlformats.org/officeDocument/2006/relationships/image"/><Relationship Id="rId4" Target="../notesSlides/notesSlide8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ughtydog.com/wor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e_xu@naughtydog.com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roblems.realtimerendering.com/Salvi_AA_AreWeThereYet.pptx" TargetMode="External"/><Relationship Id="rId7" Type="http://schemas.openxmlformats.org/officeDocument/2006/relationships/hyperlink" Target="http://www.gdcvault.com/play/1020475/In-Game-and-Cinematic-Lighting" TargetMode="External"/><Relationship Id="rId2" Type="http://schemas.openxmlformats.org/officeDocument/2006/relationships/hyperlink" Target="https://disney-animation.s3.amazonaws.com/library/s2012_pbs_disney_brdf_notes_v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dvances.realtimerendering.com/s2014/epic/TemporalAA.pptx" TargetMode="External"/><Relationship Id="rId5" Type="http://schemas.openxmlformats.org/officeDocument/2006/relationships/hyperlink" Target="http://advances.realtimerendering.com/s2012/CCP/Malan-Dust_514_GI_reflections(Siggraph2012).pptx" TargetMode="External"/><Relationship Id="rId4" Type="http://schemas.openxmlformats.org/officeDocument/2006/relationships/hyperlink" Target="http://www.pbrt.org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pt_title.psd" descr="/Users/Filetofish/Documents/00 Work/2016/PPT/assets.zip/ppt_title.psd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TAA In The Past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Halo: Reach, Assassin’s Creed 4, The Order: 1886, Unreal Engine 4, etc.</a:t>
            </a:r>
          </a:p>
          <a:p>
            <a:r>
              <a:rPr lang="en-US" altLang="en-US" dirty="0">
                <a:ea typeface="ＭＳ Ｐゴシック" pitchFamily="4" charset="-128"/>
              </a:rPr>
              <a:t>Several talks on TAA in the past</a:t>
            </a:r>
          </a:p>
          <a:p>
            <a:r>
              <a:rPr lang="en-US" altLang="en-US" dirty="0">
                <a:ea typeface="ＭＳ Ｐゴシック" pitchFamily="4" charset="-128"/>
              </a:rPr>
              <a:t>This talk focuses more on implementation details</a:t>
            </a:r>
          </a:p>
          <a:p>
            <a:pPr lvl="1"/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Basic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Like super sampling, but spread samples across multiple frames</a:t>
            </a:r>
          </a:p>
          <a:p>
            <a:r>
              <a:rPr lang="en-US" altLang="en-US">
                <a:ea typeface="ＭＳ Ｐゴシック" pitchFamily="4" charset="-128"/>
              </a:rPr>
              <a:t>Same as super sampling for static images</a:t>
            </a:r>
          </a:p>
          <a:p>
            <a:r>
              <a:rPr lang="en-US" altLang="en-US">
                <a:ea typeface="ＭＳ Ｐゴシック" pitchFamily="4" charset="-128"/>
              </a:rPr>
              <a:t>Get it working for static image first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Sample Locations In A Pixel</a:t>
            </a:r>
          </a:p>
        </p:txBody>
      </p:sp>
      <p:pic>
        <p:nvPicPr>
          <p:cNvPr id="13315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1428750"/>
            <a:ext cx="3113087" cy="3114482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819150"/>
            <a:ext cx="48006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Halton</a:t>
            </a:r>
            <a:r>
              <a:rPr lang="en-US" sz="2800" dirty="0"/>
              <a:t> sequence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Sample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Convert sample locations to offsets from pixel center, in </a:t>
            </a:r>
            <a:r>
              <a:rPr lang="en-US" altLang="en-US" dirty="0" err="1">
                <a:ea typeface="ＭＳ Ｐゴシック" pitchFamily="4" charset="-128"/>
              </a:rPr>
              <a:t>ndc</a:t>
            </a:r>
            <a:r>
              <a:rPr lang="en-US" altLang="en-US" dirty="0">
                <a:ea typeface="ＭＳ Ｐゴシック" pitchFamily="4" charset="-128"/>
              </a:rPr>
              <a:t> space unit</a:t>
            </a:r>
          </a:p>
          <a:p>
            <a:r>
              <a:rPr lang="en-US" altLang="en-US" dirty="0">
                <a:ea typeface="ＭＳ Ｐゴシック" pitchFamily="4" charset="-128"/>
              </a:rPr>
              <a:t>Use a different sample to modify projection matrix each frame</a:t>
            </a:r>
          </a:p>
          <a:p>
            <a:endParaRPr lang="en-US" altLang="en-US" dirty="0">
              <a:ea typeface="ＭＳ Ｐゴシック" pitchFamily="4" charset="-128"/>
            </a:endParaRP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Offset Projection Matrix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/>
            <a:stretch>
              <a:fillRect l="-163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6" name="jitt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Rendering Pipeline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Depth only pass </a:t>
            </a:r>
            <a:r>
              <a:rPr lang="en-US" altLang="en-US">
                <a:solidFill>
                  <a:schemeClr val="tx2"/>
                </a:solidFill>
                <a:ea typeface="ＭＳ Ｐゴシック" pitchFamily="4" charset="-128"/>
                <a:sym typeface="Wingdings" pitchFamily="2" charset="2"/>
              </a:rPr>
              <a:t>(main view scene pass)</a:t>
            </a:r>
            <a:endParaRPr lang="en-US" altLang="en-US">
              <a:solidFill>
                <a:schemeClr val="tx2"/>
              </a:solidFill>
              <a:ea typeface="ＭＳ Ｐゴシック" pitchFamily="4" charset="-128"/>
            </a:endParaRPr>
          </a:p>
          <a:p>
            <a:r>
              <a:rPr lang="en-US" altLang="en-US">
                <a:ea typeface="ＭＳ Ｐゴシック" pitchFamily="4" charset="-128"/>
              </a:rPr>
              <a:t>GBuffer pass </a:t>
            </a:r>
            <a:r>
              <a:rPr lang="en-US" altLang="en-US">
                <a:solidFill>
                  <a:schemeClr val="tx2"/>
                </a:solidFill>
                <a:ea typeface="ＭＳ Ｐゴシック" pitchFamily="4" charset="-128"/>
                <a:sym typeface="Wingdings" pitchFamily="2" charset="2"/>
              </a:rPr>
              <a:t>(main view scene pass)</a:t>
            </a:r>
            <a:endParaRPr lang="en-US" altLang="en-US">
              <a:solidFill>
                <a:schemeClr val="tx2"/>
              </a:solidFill>
              <a:ea typeface="ＭＳ Ｐゴシック" pitchFamily="4" charset="-128"/>
            </a:endParaRPr>
          </a:p>
          <a:p>
            <a:r>
              <a:rPr lang="en-US" altLang="en-US">
                <a:ea typeface="ＭＳ Ｐゴシック" pitchFamily="4" charset="-128"/>
              </a:rPr>
              <a:t>Deferred lighting shader </a:t>
            </a:r>
            <a:r>
              <a:rPr lang="en-US" altLang="en-US">
                <a:solidFill>
                  <a:srgbClr val="FF0000"/>
                </a:solidFill>
                <a:ea typeface="ＭＳ Ｐゴシック" pitchFamily="4" charset="-128"/>
                <a:sym typeface="Wingdings" pitchFamily="2" charset="2"/>
              </a:rPr>
              <a:t> HDR</a:t>
            </a:r>
            <a:endParaRPr lang="en-US" altLang="en-US">
              <a:solidFill>
                <a:srgbClr val="FF0000"/>
              </a:solidFill>
              <a:ea typeface="ＭＳ Ｐゴシック" pitchFamily="4" charset="-128"/>
            </a:endParaRPr>
          </a:p>
          <a:p>
            <a:r>
              <a:rPr lang="en-US" altLang="en-US">
                <a:ea typeface="ＭＳ Ｐゴシック" pitchFamily="4" charset="-128"/>
              </a:rPr>
              <a:t>Temporal AA</a:t>
            </a:r>
          </a:p>
          <a:p>
            <a:r>
              <a:rPr lang="en-US" altLang="en-US">
                <a:ea typeface="ＭＳ Ｐゴシック" pitchFamily="4" charset="-128"/>
              </a:rPr>
              <a:t>Post processing (tone mapping, motion blur, etc.) </a:t>
            </a:r>
            <a:r>
              <a:rPr lang="en-US" altLang="en-US">
                <a:solidFill>
                  <a:srgbClr val="FF0000"/>
                </a:solidFill>
                <a:ea typeface="ＭＳ Ｐゴシック" pitchFamily="4" charset="-128"/>
                <a:sym typeface="Wingdings" pitchFamily="2" charset="2"/>
              </a:rPr>
              <a:t> LDR</a:t>
            </a:r>
            <a:endParaRPr lang="en-US" altLang="en-US">
              <a:solidFill>
                <a:srgbClr val="FF0000"/>
              </a:solidFill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TAA Shader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3394075"/>
          </a:xfrm>
        </p:spPr>
        <p:txBody>
          <a:bodyPr/>
          <a:lstStyle/>
          <a:p>
            <a:pPr>
              <a:defRPr/>
            </a:pPr>
            <a:r>
              <a:rPr lang="en-US" dirty="0"/>
              <a:t>Input: </a:t>
            </a:r>
          </a:p>
          <a:p>
            <a:pPr lvl="1">
              <a:defRPr/>
            </a:pPr>
            <a:r>
              <a:rPr lang="en-US" dirty="0"/>
              <a:t>Current frame HDR buffer</a:t>
            </a:r>
          </a:p>
          <a:p>
            <a:pPr lvl="1">
              <a:defRPr/>
            </a:pPr>
            <a:r>
              <a:rPr lang="en-US" dirty="0">
                <a:solidFill>
                  <a:srgbClr val="00B0F0"/>
                </a:solidFill>
              </a:rPr>
              <a:t>Last frame TAA result, </a:t>
            </a:r>
            <a:r>
              <a:rPr lang="en-US" dirty="0" err="1">
                <a:solidFill>
                  <a:srgbClr val="00B0F0"/>
                </a:solidFill>
              </a:rPr>
              <a:t>a.k.a</a:t>
            </a:r>
            <a:r>
              <a:rPr lang="en-US" dirty="0">
                <a:solidFill>
                  <a:srgbClr val="00B0F0"/>
                </a:solidFill>
              </a:rPr>
              <a:t> history buffer</a:t>
            </a:r>
          </a:p>
          <a:p>
            <a:pPr>
              <a:defRPr/>
            </a:pPr>
            <a:r>
              <a:rPr lang="en-US" dirty="0"/>
              <a:t>Output: </a:t>
            </a:r>
          </a:p>
          <a:p>
            <a:pPr lvl="1">
              <a:defRPr/>
            </a:pPr>
            <a:r>
              <a:rPr lang="en-US" dirty="0">
                <a:solidFill>
                  <a:srgbClr val="00B0F0"/>
                </a:solidFill>
              </a:rPr>
              <a:t>Current frame TAA result</a:t>
            </a:r>
            <a:r>
              <a:rPr lang="en-US" dirty="0"/>
              <a:t>, used as: </a:t>
            </a:r>
          </a:p>
          <a:p>
            <a:pPr lvl="2">
              <a:defRPr/>
            </a:pPr>
            <a:r>
              <a:rPr lang="en-US" dirty="0"/>
              <a:t>Input to current frame post processing pipeline</a:t>
            </a:r>
          </a:p>
          <a:p>
            <a:pPr lvl="2">
              <a:defRPr/>
            </a:pPr>
            <a:r>
              <a:rPr lang="en-US" dirty="0"/>
              <a:t>History buffer input to next frame TAA </a:t>
            </a:r>
            <a:r>
              <a:rPr lang="en-US" dirty="0" err="1"/>
              <a:t>shader</a:t>
            </a:r>
            <a:endParaRPr lang="en-US" dirty="0"/>
          </a:p>
          <a:p>
            <a:pPr lvl="1">
              <a:defRPr/>
            </a:pPr>
            <a:r>
              <a:rPr lang="en-US" dirty="0"/>
              <a:t>Needs fp16!</a:t>
            </a:r>
          </a:p>
          <a:p>
            <a:pPr lvl="1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Static Image TAA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Set up input &amp; output</a:t>
            </a:r>
          </a:p>
          <a:p>
            <a:r>
              <a:rPr lang="en-US" altLang="en-US">
                <a:ea typeface="ＭＳ Ｐゴシック" pitchFamily="4" charset="-128"/>
              </a:rPr>
              <a:t>Launch full screen shader</a:t>
            </a:r>
          </a:p>
          <a:p>
            <a:r>
              <a:rPr lang="en-US" altLang="en-US">
                <a:ea typeface="ＭＳ Ｐゴシック" pitchFamily="4" charset="-128"/>
              </a:rPr>
              <a:t>Lerp between history and current:</a:t>
            </a:r>
          </a:p>
          <a:p>
            <a:pPr marL="457200" lvl="1" indent="0">
              <a:buFont typeface="Arial" charset="0"/>
              <a:buNone/>
            </a:pP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float3 currColor = currBuffer.Load(pos);</a:t>
            </a:r>
          </a:p>
          <a:p>
            <a:pPr marL="457200" lvl="1" indent="0">
              <a:buFont typeface="Arial" charset="0"/>
              <a:buNone/>
            </a:pP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float3 historyColor = historyBuffer.Load(pos);</a:t>
            </a:r>
          </a:p>
          <a:p>
            <a:pPr marL="457200" lvl="1" indent="0">
              <a:buFont typeface="Arial" charset="0"/>
              <a:buNone/>
            </a:pP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return lerp(historyColor, currColor, 0.05f);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converg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7"/>
          <p:cNvSpPr>
            <a:spLocks noGrp="1"/>
          </p:cNvSpPr>
          <p:nvPr>
            <p:ph type="ctrTitle"/>
          </p:nvPr>
        </p:nvSpPr>
        <p:spPr>
          <a:xfrm>
            <a:off x="0" y="1428750"/>
            <a:ext cx="4159250" cy="3714750"/>
          </a:xfrm>
          <a:solidFill>
            <a:schemeClr val="tx1"/>
          </a:solidFill>
        </p:spPr>
        <p:txBody>
          <a:bodyPr/>
          <a:lstStyle/>
          <a:p>
            <a:pPr eaLnBrk="1" hangingPunct="1"/>
            <a:endParaRPr lang="en-US" altLang="en-US" sz="2000">
              <a:ea typeface="ＭＳ Ｐゴシック" pitchFamily="4" charset="-128"/>
            </a:endParaRPr>
          </a:p>
        </p:txBody>
      </p:sp>
      <p:sp>
        <p:nvSpPr>
          <p:cNvPr id="3075" name="Subtitle 38"/>
          <p:cNvSpPr>
            <a:spLocks noGrp="1"/>
          </p:cNvSpPr>
          <p:nvPr>
            <p:ph type="subTitle" idx="1"/>
          </p:nvPr>
        </p:nvSpPr>
        <p:spPr>
          <a:xfrm>
            <a:off x="4159250" y="1428750"/>
            <a:ext cx="4984750" cy="3714750"/>
          </a:xfrm>
        </p:spPr>
        <p:txBody>
          <a:bodyPr anchor="ctr"/>
          <a:lstStyle/>
          <a:p>
            <a:pPr algn="l" eaLnBrk="1" hangingPunct="1"/>
            <a:r>
              <a:rPr lang="en-US" altLang="en-US" sz="2000">
                <a:ea typeface="ＭＳ Ｐゴシック" pitchFamily="4" charset="-128"/>
              </a:rPr>
              <a:t>Temporal Antialiasing In Uncharted 4</a:t>
            </a:r>
          </a:p>
          <a:p>
            <a:pPr algn="l" eaLnBrk="1" hangingPunct="1"/>
            <a:endParaRPr lang="en-US" altLang="en-US" sz="2000">
              <a:ea typeface="ＭＳ Ｐゴシック" pitchFamily="4" charset="-128"/>
            </a:endParaRPr>
          </a:p>
          <a:p>
            <a:pPr algn="l" eaLnBrk="1" hangingPunct="1"/>
            <a:r>
              <a:rPr lang="en-US" altLang="en-US" sz="2000">
                <a:ea typeface="ＭＳ Ｐゴシック" pitchFamily="4" charset="-128"/>
              </a:rPr>
              <a:t>Ke XU</a:t>
            </a:r>
          </a:p>
          <a:p>
            <a:pPr algn="l" eaLnBrk="1" hangingPunct="1"/>
            <a:r>
              <a:rPr lang="en-US" altLang="en-US" sz="2000">
                <a:ea typeface="ＭＳ Ｐゴシック" pitchFamily="4" charset="-128"/>
              </a:rPr>
              <a:t>Naughty Dog</a:t>
            </a:r>
          </a:p>
        </p:txBody>
      </p:sp>
      <p:pic>
        <p:nvPicPr>
          <p:cNvPr id="3076" name="ppt_top.psd" descr="/Users/Filetofish/Documents/00 Work/2016/PPT/assets.zip/ppt_top.psd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2620963"/>
            <a:ext cx="41592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endParaRPr altLang="en-US" lang="en-US"/>
          </a:p>
        </p:txBody>
      </p:sp>
      <p:pic>
        <p:nvPicPr>
          <p:cNvPr id="6" name="Content Placeholder 5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</p:spPr>
      </p:pic>
      <p:sp>
        <p:nvSpPr>
          <p:cNvPr id="3" name="Rectangle 2"/>
          <p:cNvSpPr/>
          <p:nvPr/>
        </p:nvSpPr>
        <p:spPr>
          <a:xfrm>
            <a:off x="3246438" y="1225550"/>
            <a:ext cx="1477962" cy="85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dirty="0" lang="en-US" sz="3200"/>
              <a:t>No AA</a:t>
            </a:r>
          </a:p>
        </p:txBody>
      </p:sp>
      <p:sp>
        <p:nvSpPr>
          <p:cNvPr id="5" name="Rectangle 4"/>
          <p:cNvSpPr/>
          <p:nvPr/>
        </p:nvSpPr>
        <p:spPr>
          <a:xfrm>
            <a:off x="4918075" y="438150"/>
            <a:ext cx="714375" cy="523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53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" r="6"/>
          <a:stretch>
            <a:fillRect/>
          </a:stretch>
        </p:blipFill>
        <p:spPr bwMode="auto">
          <a:xfrm>
            <a:off x="5143500" y="1666875"/>
            <a:ext cx="1666875" cy="1222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endParaRPr altLang="en-US" lang="en-US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</p:spPr>
      </p:pic>
      <p:sp>
        <p:nvSpPr>
          <p:cNvPr id="3" name="Rectangle 2"/>
          <p:cNvSpPr/>
          <p:nvPr/>
        </p:nvSpPr>
        <p:spPr>
          <a:xfrm>
            <a:off x="3206750" y="1265238"/>
            <a:ext cx="1584325" cy="9286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dirty="0" lang="en-US" sz="3200"/>
              <a:t>FXAA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18075" y="438150"/>
            <a:ext cx="714375" cy="523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5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" r="6"/>
          <a:stretch>
            <a:fillRect/>
          </a:stretch>
        </p:blipFill>
        <p:spPr bwMode="auto">
          <a:xfrm>
            <a:off x="5143500" y="1666875"/>
            <a:ext cx="1666875" cy="1222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endParaRPr altLang="en-US" lang="en-US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</p:spPr>
      </p:pic>
      <p:sp>
        <p:nvSpPr>
          <p:cNvPr id="3" name="Rectangle 2"/>
          <p:cNvSpPr/>
          <p:nvPr/>
        </p:nvSpPr>
        <p:spPr>
          <a:xfrm>
            <a:off x="3124200" y="1331913"/>
            <a:ext cx="1709738" cy="9271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dirty="0" lang="en-US" sz="3200"/>
              <a:t>TAA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8075" y="438150"/>
            <a:ext cx="714375" cy="523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" r="6"/>
          <a:stretch>
            <a:fillRect/>
          </a:stretch>
        </p:blipFill>
        <p:spPr bwMode="auto">
          <a:xfrm>
            <a:off x="5143500" y="1666875"/>
            <a:ext cx="1666875" cy="1222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Moving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For moving images, can’t sample history buffer at same position</a:t>
            </a:r>
          </a:p>
          <a:p>
            <a:r>
              <a:rPr lang="en-US" altLang="en-US">
                <a:ea typeface="ＭＳ Ｐゴシック" pitchFamily="4" charset="-128"/>
              </a:rPr>
              <a:t>Find out where current frame pixel was in last frame, if at all: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Outside screen?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Occluded by something else?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Generate full screen motion vector buffer (fp rg16) in GBuffer pass</a:t>
            </a:r>
            <a:endParaRPr lang="en-US" altLang="en-US">
              <a:solidFill>
                <a:srgbClr val="FF0000"/>
              </a:solidFill>
              <a:ea typeface="ＭＳ Ｐゴシック" pitchFamily="4" charset="-128"/>
              <a:sym typeface="Wingdings" pitchFamily="2" charset="2"/>
            </a:endParaRPr>
          </a:p>
          <a:p>
            <a:r>
              <a:rPr lang="en-US" altLang="en-US">
                <a:ea typeface="ＭＳ Ｐゴシック" pitchFamily="4" charset="-128"/>
              </a:rPr>
              <a:t>In GBuffer VS:</a:t>
            </a:r>
          </a:p>
          <a:p>
            <a:pPr marL="457200" lvl="1" indent="0">
              <a:buFont typeface="Arial" charset="0"/>
              <a:buNone/>
            </a:pPr>
            <a:r>
              <a:rPr lang="en-US" altLang="en-US">
                <a:ea typeface="ＭＳ Ｐゴシック" pitchFamily="4" charset="-128"/>
              </a:rPr>
              <a:t>pos</a:t>
            </a:r>
            <a:r>
              <a:rPr lang="en-US" altLang="en-US" sz="1200">
                <a:ea typeface="ＭＳ Ｐゴシック" pitchFamily="4" charset="-128"/>
              </a:rPr>
              <a:t>proj </a:t>
            </a:r>
            <a:r>
              <a:rPr lang="en-US" altLang="en-US">
                <a:ea typeface="ＭＳ Ｐゴシック" pitchFamily="4" charset="-128"/>
              </a:rPr>
              <a:t>= pos</a:t>
            </a:r>
            <a:r>
              <a:rPr lang="en-US" altLang="en-US" sz="1200">
                <a:ea typeface="ＭＳ Ｐゴシック" pitchFamily="4" charset="-128"/>
              </a:rPr>
              <a:t>obj</a:t>
            </a:r>
            <a:r>
              <a:rPr lang="en-US" altLang="en-US">
                <a:ea typeface="ＭＳ Ｐゴシック" pitchFamily="4" charset="-128"/>
              </a:rPr>
              <a:t> x mat</a:t>
            </a:r>
            <a:r>
              <a:rPr lang="en-US" altLang="en-US" sz="1200">
                <a:ea typeface="ＭＳ Ｐゴシック" pitchFamily="4" charset="-128"/>
              </a:rPr>
              <a:t>wvp</a:t>
            </a:r>
            <a:endParaRPr lang="en-US" altLang="en-US">
              <a:ea typeface="ＭＳ Ｐゴシック" pitchFamily="4" charset="-128"/>
            </a:endParaRPr>
          </a:p>
          <a:p>
            <a:pPr marL="457200" lvl="1" indent="0">
              <a:buFont typeface="Arial" charset="0"/>
              <a:buNone/>
            </a:pPr>
            <a:r>
              <a:rPr lang="en-US" altLang="en-US">
                <a:ea typeface="ＭＳ Ｐゴシック" pitchFamily="4" charset="-128"/>
              </a:rPr>
              <a:t>posLast</a:t>
            </a:r>
            <a:r>
              <a:rPr lang="en-US" altLang="en-US" sz="1200">
                <a:ea typeface="ＭＳ Ｐゴシック" pitchFamily="4" charset="-128"/>
              </a:rPr>
              <a:t>proj </a:t>
            </a:r>
            <a:r>
              <a:rPr lang="en-US" altLang="en-US">
                <a:ea typeface="ＭＳ Ｐゴシック" pitchFamily="4" charset="-128"/>
              </a:rPr>
              <a:t>= posLast</a:t>
            </a:r>
            <a:r>
              <a:rPr lang="en-US" altLang="en-US" sz="1200">
                <a:ea typeface="ＭＳ Ｐゴシック" pitchFamily="4" charset="-128"/>
              </a:rPr>
              <a:t>obj </a:t>
            </a:r>
            <a:r>
              <a:rPr lang="en-US" altLang="en-US">
                <a:ea typeface="ＭＳ Ｐゴシック" pitchFamily="4" charset="-128"/>
              </a:rPr>
              <a:t>x matLast</a:t>
            </a:r>
            <a:r>
              <a:rPr lang="en-US" altLang="en-US" sz="1200">
                <a:ea typeface="ＭＳ Ｐゴシック" pitchFamily="4" charset="-128"/>
              </a:rPr>
              <a:t>wvp</a:t>
            </a:r>
            <a:endParaRPr lang="en-US" altLang="en-US">
              <a:ea typeface="ＭＳ Ｐゴシック" pitchFamily="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itchFamily="4" charset="-128"/>
              <a:sym typeface="Wingdings" pitchFamily="2" charset="2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To compute these, </a:t>
            </a:r>
            <a:r>
              <a:rPr lang="en-US" altLang="en-US" sz="1200" dirty="0">
                <a:ea typeface="ＭＳ Ｐゴシック" pitchFamily="4" charset="-128"/>
              </a:rPr>
              <a:t> </a:t>
            </a:r>
            <a:r>
              <a:rPr lang="en-US" altLang="en-US" dirty="0">
                <a:ea typeface="ＭＳ Ｐゴシック" pitchFamily="4" charset="-128"/>
              </a:rPr>
              <a:t>need to store: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Last frame camera info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Every object’s last frame mat</a:t>
            </a:r>
            <a:r>
              <a:rPr lang="en-US" altLang="en-US" sz="1200" dirty="0">
                <a:ea typeface="ＭＳ Ｐゴシック" pitchFamily="4" charset="-128"/>
              </a:rPr>
              <a:t>o2w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Every skinned object’s last frame bone positions and:</a:t>
            </a:r>
          </a:p>
          <a:p>
            <a:pPr lvl="2"/>
            <a:r>
              <a:rPr lang="en-US" altLang="en-US" dirty="0">
                <a:ea typeface="ＭＳ Ｐゴシック" pitchFamily="4" charset="-128"/>
              </a:rPr>
              <a:t>do skinning twice each frame</a:t>
            </a:r>
          </a:p>
          <a:p>
            <a:pPr lvl="2"/>
            <a:r>
              <a:rPr lang="en-US" altLang="en-US" dirty="0">
                <a:ea typeface="ＭＳ Ｐゴシック" pitchFamily="4" charset="-128"/>
              </a:rPr>
              <a:t>output last &amp; current frame’s vertex positions</a:t>
            </a:r>
          </a:p>
          <a:p>
            <a:pPr lvl="1"/>
            <a:endParaRPr lang="en-US" altLang="en-US" dirty="0">
              <a:ea typeface="ＭＳ Ｐゴシック" pitchFamily="4" charset="-128"/>
            </a:endParaRP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</a:t>
            </a:r>
            <a:r>
              <a:rPr lang="en-US" dirty="0" err="1"/>
              <a:t>GBuffer</a:t>
            </a:r>
            <a:r>
              <a:rPr lang="en-US" dirty="0"/>
              <a:t> PS, output motion vector: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g_projOffset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posLast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g_projOffsetLast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float2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motionVector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posLast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* float2(0.5f, -0.5f);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Vector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047750"/>
            <a:ext cx="3572417" cy="3394075"/>
          </a:xfrm>
        </p:spPr>
      </p:pic>
    </p:spTree>
    <p:extLst>
      <p:ext uri="{BB962C8B-B14F-4D97-AF65-F5344CB8AC3E}">
        <p14:creationId xmlns:p14="http://schemas.microsoft.com/office/powerpoint/2010/main" val="502078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Procedurally animated objects: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Vegetation, hair, etc. 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Water </a:t>
            </a:r>
            <a:r>
              <a:rPr lang="en-US" altLang="en-US">
                <a:ea typeface="ＭＳ Ｐゴシック" pitchFamily="4" charset="-128"/>
              </a:rPr>
              <a:t>vertex movement [Carlos talk]</a:t>
            </a:r>
            <a:endParaRPr lang="en-US" altLang="en-US" dirty="0">
              <a:ea typeface="ＭＳ Ｐゴシック" pitchFamily="4" charset="-128"/>
            </a:endParaRPr>
          </a:p>
          <a:p>
            <a:r>
              <a:rPr lang="en-US" altLang="en-US" dirty="0">
                <a:ea typeface="ＭＳ Ｐゴシック" pitchFamily="4" charset="-128"/>
              </a:rPr>
              <a:t>Do twice for both current &amp; last frames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Needs to be deterministic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Input last frame’s time, produces exact same vertex positions [Andrew &amp; Waylon talk]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8975"/>
            <a:ext cx="8229600" cy="3394075"/>
          </a:xfrm>
        </p:spPr>
        <p:txBody>
          <a:bodyPr/>
          <a:lstStyle/>
          <a:p>
            <a:pPr>
              <a:defRPr/>
            </a:pPr>
            <a:r>
              <a:rPr lang="en-US" dirty="0"/>
              <a:t>Scrolling </a:t>
            </a:r>
            <a:r>
              <a:rPr lang="en-US" dirty="0" err="1"/>
              <a:t>uv</a:t>
            </a:r>
            <a:r>
              <a:rPr lang="en-US" dirty="0"/>
              <a:t> on textures:</a:t>
            </a:r>
          </a:p>
          <a:p>
            <a:pPr lvl="1">
              <a:defRPr/>
            </a:pPr>
            <a:r>
              <a:rPr lang="en-US" dirty="0"/>
              <a:t>How much change in screen space (</a:t>
            </a:r>
            <a:r>
              <a:rPr lang="en-US" dirty="0" err="1">
                <a:solidFill>
                  <a:srgbClr val="FF0000"/>
                </a:solidFill>
              </a:rPr>
              <a:t>deltaX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deltaY</a:t>
            </a:r>
            <a:r>
              <a:rPr lang="en-US" dirty="0"/>
              <a:t>) are caused by scrolling in surface </a:t>
            </a:r>
            <a:r>
              <a:rPr lang="en-US" dirty="0" err="1"/>
              <a:t>uv</a:t>
            </a:r>
            <a:r>
              <a:rPr lang="en-US" dirty="0"/>
              <a:t> space (</a:t>
            </a:r>
            <a:r>
              <a:rPr lang="en-US" dirty="0" err="1"/>
              <a:t>deltaU</a:t>
            </a:r>
            <a:r>
              <a:rPr lang="en-US" dirty="0"/>
              <a:t>, </a:t>
            </a:r>
            <a:r>
              <a:rPr lang="en-US" dirty="0" err="1"/>
              <a:t>deltaV</a:t>
            </a:r>
            <a:r>
              <a:rPr lang="en-US" dirty="0"/>
              <a:t>)?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dirty="0" err="1"/>
              <a:t>deltaU</a:t>
            </a:r>
            <a:r>
              <a:rPr lang="en-US" dirty="0"/>
              <a:t> = </a:t>
            </a:r>
            <a:r>
              <a:rPr lang="en-US" dirty="0" err="1"/>
              <a:t>ddx</a:t>
            </a:r>
            <a:r>
              <a:rPr lang="en-US" dirty="0"/>
              <a:t>(U) * </a:t>
            </a:r>
            <a:r>
              <a:rPr lang="en-US" dirty="0" err="1">
                <a:solidFill>
                  <a:srgbClr val="FF0000"/>
                </a:solidFill>
              </a:rPr>
              <a:t>deltaX</a:t>
            </a:r>
            <a:r>
              <a:rPr lang="en-US" dirty="0"/>
              <a:t> + </a:t>
            </a:r>
            <a:r>
              <a:rPr lang="en-US" dirty="0" err="1"/>
              <a:t>ddy</a:t>
            </a:r>
            <a:r>
              <a:rPr lang="en-US" dirty="0"/>
              <a:t>(U) * </a:t>
            </a:r>
            <a:r>
              <a:rPr lang="en-US" dirty="0" err="1">
                <a:solidFill>
                  <a:srgbClr val="FF0000"/>
                </a:solidFill>
              </a:rPr>
              <a:t>deltaY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dirty="0" err="1"/>
              <a:t>deltaV</a:t>
            </a:r>
            <a:r>
              <a:rPr lang="en-US" dirty="0"/>
              <a:t> = </a:t>
            </a:r>
            <a:r>
              <a:rPr lang="en-US" dirty="0" err="1"/>
              <a:t>ddx</a:t>
            </a:r>
            <a:r>
              <a:rPr lang="en-US" dirty="0"/>
              <a:t>(V) * </a:t>
            </a:r>
            <a:r>
              <a:rPr lang="en-US" dirty="0" err="1">
                <a:solidFill>
                  <a:srgbClr val="FF0000"/>
                </a:solidFill>
              </a:rPr>
              <a:t>deltaX</a:t>
            </a:r>
            <a:r>
              <a:rPr lang="en-US" dirty="0"/>
              <a:t> + </a:t>
            </a:r>
            <a:r>
              <a:rPr lang="en-US" dirty="0" err="1"/>
              <a:t>ddy</a:t>
            </a:r>
            <a:r>
              <a:rPr lang="en-US" dirty="0"/>
              <a:t>(V) * </a:t>
            </a:r>
            <a:r>
              <a:rPr lang="en-US" dirty="0" err="1">
                <a:solidFill>
                  <a:srgbClr val="FF0000"/>
                </a:solidFill>
              </a:rPr>
              <a:t>deltaY</a:t>
            </a:r>
            <a:endParaRPr lang="en-US" dirty="0">
              <a:solidFill>
                <a:srgbClr val="FF0000"/>
              </a:solidFill>
            </a:endParaRPr>
          </a:p>
          <a:p>
            <a:pPr marL="57150" indent="0">
              <a:buFont typeface="Arial" charset="0"/>
              <a:buNone/>
              <a:defRPr/>
            </a:pPr>
            <a:r>
              <a:rPr lang="en-US" dirty="0"/>
              <a:t>Solved </a:t>
            </a:r>
            <a:r>
              <a:rPr lang="en-US" dirty="0" err="1"/>
              <a:t>deltaX</a:t>
            </a:r>
            <a:r>
              <a:rPr lang="en-US" dirty="0"/>
              <a:t> &amp; </a:t>
            </a:r>
            <a:r>
              <a:rPr lang="en-US" dirty="0" err="1"/>
              <a:t>deltaY</a:t>
            </a:r>
            <a:r>
              <a:rPr lang="en-US" dirty="0"/>
              <a:t> are in screen pixel unit, convert them to motion vector unit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Graphics Changes For U4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Fully deferred rendering [Ramy talk]</a:t>
            </a:r>
          </a:p>
          <a:p>
            <a:r>
              <a:rPr lang="en-US" altLang="en-US" dirty="0">
                <a:ea typeface="ＭＳ Ｐゴシック" pitchFamily="4" charset="-128"/>
              </a:rPr>
              <a:t>Physically based rendering</a:t>
            </a:r>
          </a:p>
          <a:p>
            <a:r>
              <a:rPr lang="en-US" altLang="en-US" dirty="0">
                <a:ea typeface="ＭＳ Ｐゴシック" pitchFamily="4" charset="-128"/>
              </a:rPr>
              <a:t>Temporal anti-aliasing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mirro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Vector For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use mirror’s motion vector</a:t>
            </a:r>
          </a:p>
          <a:p>
            <a:r>
              <a:rPr lang="en-US" altLang="en-US" dirty="0">
                <a:ea typeface="ＭＳ Ｐゴシック" pitchFamily="4" charset="-128"/>
              </a:rPr>
              <a:t>Which mirror pixel was reflecting the same thing in last frame?</a:t>
            </a:r>
          </a:p>
          <a:p>
            <a:r>
              <a:rPr lang="en-US" dirty="0"/>
              <a:t>Not hard problem, but involves many steps</a:t>
            </a:r>
          </a:p>
          <a:p>
            <a:r>
              <a:rPr lang="en-US" dirty="0"/>
              <a:t>See details in appendix</a:t>
            </a:r>
          </a:p>
          <a:p>
            <a:r>
              <a:rPr lang="en-US" dirty="0"/>
              <a:t>Planar </a:t>
            </a:r>
            <a:r>
              <a:rPr lang="en-US"/>
              <a:t>reflection only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  <p:extLst>
      <p:ext uri="{BB962C8B-B14F-4D97-AF65-F5344CB8AC3E}">
        <p14:creationId xmlns:p14="http://schemas.microsoft.com/office/powerpoint/2010/main" val="8749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Unsupported Motion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Everything should have motion vector</a:t>
            </a:r>
          </a:p>
          <a:p>
            <a:r>
              <a:rPr lang="en-US" altLang="en-US">
                <a:ea typeface="ＭＳ Ｐゴシック" pitchFamily="4" charset="-128"/>
              </a:rPr>
              <a:t>Still have some unsupported: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Complex texture animations:</a:t>
            </a:r>
          </a:p>
          <a:p>
            <a:pPr lvl="2"/>
            <a:r>
              <a:rPr lang="en-US" altLang="en-US">
                <a:ea typeface="ＭＳ Ｐゴシック" pitchFamily="4" charset="-128"/>
              </a:rPr>
              <a:t>Particle smoke, water flow, cloud movement, etc. 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Transparent objects:</a:t>
            </a:r>
          </a:p>
          <a:p>
            <a:pPr lvl="2"/>
            <a:r>
              <a:rPr lang="en-US" altLang="en-US">
                <a:ea typeface="ＭＳ Ｐゴシック" pitchFamily="4" charset="-128"/>
              </a:rPr>
              <a:t>Artists control motion vectors opacity</a:t>
            </a:r>
          </a:p>
          <a:p>
            <a:pPr lvl="1"/>
            <a:endParaRPr lang="en-US" altLang="en-US">
              <a:ea typeface="ＭＳ Ｐゴシック" pitchFamily="4" charset="-128"/>
            </a:endParaRPr>
          </a:p>
          <a:p>
            <a:pPr lvl="1"/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Unsupported Motion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Why not draw them after TAA?</a:t>
            </a:r>
          </a:p>
          <a:p>
            <a:r>
              <a:rPr lang="en-US" altLang="en-US">
                <a:ea typeface="ＭＳ Ｐゴシック" pitchFamily="4" charset="-128"/>
              </a:rPr>
              <a:t>Drawing order doesn’t always allow</a:t>
            </a:r>
          </a:p>
          <a:p>
            <a:r>
              <a:rPr lang="en-US" altLang="en-US">
                <a:ea typeface="ＭＳ Ｐゴシック" pitchFamily="4" charset="-128"/>
              </a:rPr>
              <a:t>Anything skipping TAA will jitter</a:t>
            </a:r>
          </a:p>
          <a:p>
            <a:r>
              <a:rPr lang="en-US" altLang="en-US">
                <a:ea typeface="ＭＳ Ｐゴシック" pitchFamily="4" charset="-128"/>
              </a:rPr>
              <a:t>Removing jitter not enough: 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Tested with jittered depth buffer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Unsupported Motion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Got away with things after TAA: 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Rain drops, bullet tracers, sparks…</a:t>
            </a:r>
          </a:p>
          <a:p>
            <a:r>
              <a:rPr lang="en-US" altLang="en-US" dirty="0">
                <a:ea typeface="ＭＳ Ｐゴシック" pitchFamily="4" charset="-128"/>
              </a:rPr>
              <a:t>Nothing else escaped</a:t>
            </a:r>
          </a:p>
          <a:p>
            <a:r>
              <a:rPr lang="en-US" altLang="en-US" dirty="0">
                <a:ea typeface="ＭＳ Ｐゴシック" pitchFamily="4" charset="-128"/>
              </a:rPr>
              <a:t>Once TAA, have to go all the way</a:t>
            </a: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 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Noticed slight jitter in large levels</a:t>
            </a:r>
          </a:p>
          <a:p>
            <a:r>
              <a:rPr lang="en-US" altLang="en-US">
                <a:ea typeface="ＭＳ Ｐゴシック" pitchFamily="4" charset="-128"/>
              </a:rPr>
              <a:t>Camera too far from world origin, causing large numbers in matrices</a:t>
            </a:r>
          </a:p>
          <a:p>
            <a:r>
              <a:rPr lang="en-US" altLang="en-US">
                <a:ea typeface="ＭＳ Ｐゴシック" pitchFamily="4" charset="-128"/>
              </a:rPr>
              <a:t>Solved by “alternative world space” – world space with camera as origin:</a:t>
            </a:r>
          </a:p>
          <a:p>
            <a:pPr marL="457200" lvl="1" indent="0">
              <a:buFont typeface="Arial" charset="0"/>
              <a:buNone/>
            </a:pPr>
            <a:r>
              <a:rPr lang="en-US" altLang="en-US">
                <a:ea typeface="ＭＳ Ｐゴシック" pitchFamily="4" charset="-128"/>
              </a:rPr>
              <a:t>pos</a:t>
            </a:r>
            <a:r>
              <a:rPr lang="en-US" altLang="en-US" sz="1200">
                <a:ea typeface="ＭＳ Ｐゴシック" pitchFamily="4" charset="-128"/>
              </a:rPr>
              <a:t>proj</a:t>
            </a:r>
            <a:r>
              <a:rPr lang="en-US" altLang="en-US">
                <a:ea typeface="ＭＳ Ｐゴシック" pitchFamily="4" charset="-128"/>
              </a:rPr>
              <a:t> = pos</a:t>
            </a:r>
            <a:r>
              <a:rPr lang="en-US" altLang="en-US" sz="1200">
                <a:ea typeface="ＭＳ Ｐゴシック" pitchFamily="4" charset="-128"/>
              </a:rPr>
              <a:t>obj</a:t>
            </a:r>
            <a:r>
              <a:rPr lang="en-US" altLang="en-US">
                <a:ea typeface="ＭＳ Ｐゴシック" pitchFamily="4" charset="-128"/>
              </a:rPr>
              <a:t> x mat</a:t>
            </a:r>
            <a:r>
              <a:rPr lang="en-US" altLang="en-US" sz="1200">
                <a:ea typeface="ＭＳ Ｐゴシック" pitchFamily="4" charset="-128"/>
              </a:rPr>
              <a:t>obj2alt</a:t>
            </a:r>
            <a:r>
              <a:rPr lang="en-US" altLang="en-US">
                <a:ea typeface="ＭＳ Ｐゴシック" pitchFamily="4" charset="-128"/>
              </a:rPr>
              <a:t> x mat</a:t>
            </a:r>
            <a:r>
              <a:rPr lang="en-US" altLang="en-US" sz="1200">
                <a:ea typeface="ＭＳ Ｐゴシック" pitchFamily="4" charset="-128"/>
              </a:rPr>
              <a:t>alt2view</a:t>
            </a:r>
            <a:r>
              <a:rPr lang="en-US" altLang="en-US">
                <a:ea typeface="ＭＳ Ｐゴシック" pitchFamily="4" charset="-128"/>
              </a:rPr>
              <a:t> x mat</a:t>
            </a:r>
            <a:r>
              <a:rPr lang="en-US" altLang="en-US" sz="1200">
                <a:ea typeface="ＭＳ Ｐゴシック" pitchFamily="4" charset="-128"/>
              </a:rPr>
              <a:t>view2proj</a:t>
            </a:r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Using Motion Vector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722313"/>
            <a:ext cx="8229600" cy="3394075"/>
          </a:xfrm>
        </p:spPr>
        <p:txBody>
          <a:bodyPr/>
          <a:lstStyle/>
          <a:p>
            <a:pPr>
              <a:defRPr/>
            </a:pPr>
            <a:r>
              <a:rPr lang="en-US" altLang="en-US" sz="3000" dirty="0">
                <a:ea typeface="ＭＳ Ｐゴシック" pitchFamily="4" charset="-128"/>
              </a:rPr>
              <a:t>Add motion vector buffer as input to TAA</a:t>
            </a:r>
          </a:p>
          <a:p>
            <a:pPr>
              <a:defRPr/>
            </a:pPr>
            <a:r>
              <a:rPr lang="en-US" altLang="en-US" sz="3000" dirty="0">
                <a:ea typeface="ＭＳ Ｐゴシック" pitchFamily="4" charset="-128"/>
              </a:rPr>
              <a:t>Sample history buffer using motion vector: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3000" dirty="0">
                <a:ea typeface="ＭＳ Ｐゴシック" pitchFamily="4" charset="-128"/>
              </a:rPr>
              <a:t>	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float2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uvLast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+ 	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motionVectorBuffer.Sample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(point,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charset="0"/>
              <a:buNone/>
              <a:defRPr/>
            </a:pPr>
            <a:endParaRPr lang="en-US" altLang="en-US" sz="2000" dirty="0">
              <a:latin typeface="Courier New" panose="02070309020205020404" pitchFamily="49" charset="0"/>
              <a:ea typeface="ＭＳ Ｐゴシック" pitchFamily="4" charset="-128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	float3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historyColor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	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historyBuffer.Sample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linear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uvLast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Using Motion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Important to use linear sampler: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Point sample could land on irrelevant pixel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Linear sample won’t completely miss, but causes blur (</a:t>
            </a:r>
            <a:r>
              <a:rPr lang="en-US" altLang="en-US">
                <a:ea typeface="ＭＳ Ｐゴシック" pitchFamily="4" charset="-128"/>
                <a:hlinkClick r:id="rId3" action="ppaction://hlinksldjump"/>
              </a:rPr>
              <a:t>addressed later</a:t>
            </a:r>
            <a:r>
              <a:rPr lang="en-US" altLang="en-US">
                <a:ea typeface="ＭＳ Ｐゴシック" pitchFamily="4" charset="-128"/>
              </a:rPr>
              <a:t>)</a:t>
            </a:r>
          </a:p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History Mismatch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3394075"/>
          </a:xfrm>
        </p:spPr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History &amp; current color may not match: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Non-exist due to occlusion/off screen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Lighting change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On different sides of edge (projection jitter)</a:t>
            </a:r>
          </a:p>
          <a:p>
            <a:pPr lvl="1"/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11" name="noClamp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6" y="0"/>
            <a:ext cx="9141854" cy="5142143"/>
          </a:xfrm>
        </p:spPr>
      </p:pic>
    </p:spTree>
    <p:extLst>
      <p:ext uri="{BB962C8B-B14F-4D97-AF65-F5344CB8AC3E}">
        <p14:creationId xmlns:p14="http://schemas.microsoft.com/office/powerpoint/2010/main" val="4512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PBR Leads To TAA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We used Disney BRDF[1] for PBR</a:t>
            </a:r>
          </a:p>
          <a:p>
            <a:r>
              <a:rPr lang="en-US" altLang="en-US" dirty="0">
                <a:ea typeface="ＭＳ Ｐゴシック" pitchFamily="4" charset="-128"/>
              </a:rPr>
              <a:t>Spec lighting has much worse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aliasing than last gen</a:t>
            </a:r>
          </a:p>
          <a:p>
            <a:r>
              <a:rPr lang="en-US" altLang="en-US" dirty="0">
                <a:ea typeface="ＭＳ Ｐゴシック" pitchFamily="4" charset="-128"/>
              </a:rPr>
              <a:t>TAA mostly to help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aliasing, although works well for other aliasing too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Freeform 6"/>
          <p:cNvSpPr/>
          <p:nvPr/>
        </p:nvSpPr>
        <p:spPr>
          <a:xfrm>
            <a:off x="2610678" y="2471518"/>
            <a:ext cx="1076876" cy="2173369"/>
          </a:xfrm>
          <a:custGeom>
            <a:avLst/>
            <a:gdLst>
              <a:gd name="connsiteX0" fmla="*/ 496957 w 1076876"/>
              <a:gd name="connsiteY0" fmla="*/ 6639 h 2173369"/>
              <a:gd name="connsiteX1" fmla="*/ 755374 w 1076876"/>
              <a:gd name="connsiteY1" fmla="*/ 6639 h 2173369"/>
              <a:gd name="connsiteX2" fmla="*/ 821635 w 1076876"/>
              <a:gd name="connsiteY2" fmla="*/ 19891 h 2173369"/>
              <a:gd name="connsiteX3" fmla="*/ 861392 w 1076876"/>
              <a:gd name="connsiteY3" fmla="*/ 26517 h 2173369"/>
              <a:gd name="connsiteX4" fmla="*/ 927652 w 1076876"/>
              <a:gd name="connsiteY4" fmla="*/ 39769 h 2173369"/>
              <a:gd name="connsiteX5" fmla="*/ 947531 w 1076876"/>
              <a:gd name="connsiteY5" fmla="*/ 46395 h 2173369"/>
              <a:gd name="connsiteX6" fmla="*/ 974035 w 1076876"/>
              <a:gd name="connsiteY6" fmla="*/ 53021 h 2173369"/>
              <a:gd name="connsiteX7" fmla="*/ 1013792 w 1076876"/>
              <a:gd name="connsiteY7" fmla="*/ 79525 h 2173369"/>
              <a:gd name="connsiteX8" fmla="*/ 1033670 w 1076876"/>
              <a:gd name="connsiteY8" fmla="*/ 139160 h 2173369"/>
              <a:gd name="connsiteX9" fmla="*/ 1040296 w 1076876"/>
              <a:gd name="connsiteY9" fmla="*/ 159039 h 2173369"/>
              <a:gd name="connsiteX10" fmla="*/ 1046922 w 1076876"/>
              <a:gd name="connsiteY10" fmla="*/ 185543 h 2173369"/>
              <a:gd name="connsiteX11" fmla="*/ 1060174 w 1076876"/>
              <a:gd name="connsiteY11" fmla="*/ 225299 h 2173369"/>
              <a:gd name="connsiteX12" fmla="*/ 1073426 w 1076876"/>
              <a:gd name="connsiteY12" fmla="*/ 377699 h 2173369"/>
              <a:gd name="connsiteX13" fmla="*/ 1060174 w 1076876"/>
              <a:gd name="connsiteY13" fmla="*/ 596360 h 2173369"/>
              <a:gd name="connsiteX14" fmla="*/ 1040296 w 1076876"/>
              <a:gd name="connsiteY14" fmla="*/ 675873 h 2173369"/>
              <a:gd name="connsiteX15" fmla="*/ 1033670 w 1076876"/>
              <a:gd name="connsiteY15" fmla="*/ 695752 h 2173369"/>
              <a:gd name="connsiteX16" fmla="*/ 1007165 w 1076876"/>
              <a:gd name="connsiteY16" fmla="*/ 735508 h 2173369"/>
              <a:gd name="connsiteX17" fmla="*/ 993913 w 1076876"/>
              <a:gd name="connsiteY17" fmla="*/ 775265 h 2173369"/>
              <a:gd name="connsiteX18" fmla="*/ 980661 w 1076876"/>
              <a:gd name="connsiteY18" fmla="*/ 834899 h 2173369"/>
              <a:gd name="connsiteX19" fmla="*/ 974035 w 1076876"/>
              <a:gd name="connsiteY19" fmla="*/ 861404 h 2173369"/>
              <a:gd name="connsiteX20" fmla="*/ 960783 w 1076876"/>
              <a:gd name="connsiteY20" fmla="*/ 967421 h 2173369"/>
              <a:gd name="connsiteX21" fmla="*/ 954157 w 1076876"/>
              <a:gd name="connsiteY21" fmla="*/ 993925 h 2173369"/>
              <a:gd name="connsiteX22" fmla="*/ 947531 w 1076876"/>
              <a:gd name="connsiteY22" fmla="*/ 1053560 h 2173369"/>
              <a:gd name="connsiteX23" fmla="*/ 940905 w 1076876"/>
              <a:gd name="connsiteY23" fmla="*/ 1086691 h 2173369"/>
              <a:gd name="connsiteX24" fmla="*/ 947531 w 1076876"/>
              <a:gd name="connsiteY24" fmla="*/ 1258969 h 2173369"/>
              <a:gd name="connsiteX25" fmla="*/ 940905 w 1076876"/>
              <a:gd name="connsiteY25" fmla="*/ 1404743 h 2173369"/>
              <a:gd name="connsiteX26" fmla="*/ 927652 w 1076876"/>
              <a:gd name="connsiteY26" fmla="*/ 1471004 h 2173369"/>
              <a:gd name="connsiteX27" fmla="*/ 907774 w 1076876"/>
              <a:gd name="connsiteY27" fmla="*/ 1583647 h 2173369"/>
              <a:gd name="connsiteX28" fmla="*/ 901148 w 1076876"/>
              <a:gd name="connsiteY28" fmla="*/ 1643282 h 2173369"/>
              <a:gd name="connsiteX29" fmla="*/ 894522 w 1076876"/>
              <a:gd name="connsiteY29" fmla="*/ 1676412 h 2173369"/>
              <a:gd name="connsiteX30" fmla="*/ 887896 w 1076876"/>
              <a:gd name="connsiteY30" fmla="*/ 1742673 h 2173369"/>
              <a:gd name="connsiteX31" fmla="*/ 874644 w 1076876"/>
              <a:gd name="connsiteY31" fmla="*/ 1795682 h 2173369"/>
              <a:gd name="connsiteX32" fmla="*/ 861392 w 1076876"/>
              <a:gd name="connsiteY32" fmla="*/ 1861943 h 2173369"/>
              <a:gd name="connsiteX33" fmla="*/ 848139 w 1076876"/>
              <a:gd name="connsiteY33" fmla="*/ 1881821 h 2173369"/>
              <a:gd name="connsiteX34" fmla="*/ 834887 w 1076876"/>
              <a:gd name="connsiteY34" fmla="*/ 1941456 h 2173369"/>
              <a:gd name="connsiteX35" fmla="*/ 808383 w 1076876"/>
              <a:gd name="connsiteY35" fmla="*/ 2007717 h 2173369"/>
              <a:gd name="connsiteX36" fmla="*/ 795131 w 1076876"/>
              <a:gd name="connsiteY36" fmla="*/ 2054099 h 2173369"/>
              <a:gd name="connsiteX37" fmla="*/ 781879 w 1076876"/>
              <a:gd name="connsiteY37" fmla="*/ 2073978 h 2173369"/>
              <a:gd name="connsiteX38" fmla="*/ 775252 w 1076876"/>
              <a:gd name="connsiteY38" fmla="*/ 2093856 h 2173369"/>
              <a:gd name="connsiteX39" fmla="*/ 715618 w 1076876"/>
              <a:gd name="connsiteY39" fmla="*/ 2160117 h 2173369"/>
              <a:gd name="connsiteX40" fmla="*/ 662609 w 1076876"/>
              <a:gd name="connsiteY40" fmla="*/ 2173369 h 2173369"/>
              <a:gd name="connsiteX41" fmla="*/ 530087 w 1076876"/>
              <a:gd name="connsiteY41" fmla="*/ 2166743 h 2173369"/>
              <a:gd name="connsiteX42" fmla="*/ 496957 w 1076876"/>
              <a:gd name="connsiteY42" fmla="*/ 2160117 h 2173369"/>
              <a:gd name="connsiteX43" fmla="*/ 430696 w 1076876"/>
              <a:gd name="connsiteY43" fmla="*/ 2153491 h 2173369"/>
              <a:gd name="connsiteX44" fmla="*/ 410818 w 1076876"/>
              <a:gd name="connsiteY44" fmla="*/ 2146865 h 2173369"/>
              <a:gd name="connsiteX45" fmla="*/ 364435 w 1076876"/>
              <a:gd name="connsiteY45" fmla="*/ 2140239 h 2173369"/>
              <a:gd name="connsiteX46" fmla="*/ 298174 w 1076876"/>
              <a:gd name="connsiteY46" fmla="*/ 2113734 h 2173369"/>
              <a:gd name="connsiteX47" fmla="*/ 278296 w 1076876"/>
              <a:gd name="connsiteY47" fmla="*/ 2107108 h 2173369"/>
              <a:gd name="connsiteX48" fmla="*/ 258418 w 1076876"/>
              <a:gd name="connsiteY48" fmla="*/ 2093856 h 2173369"/>
              <a:gd name="connsiteX49" fmla="*/ 218661 w 1076876"/>
              <a:gd name="connsiteY49" fmla="*/ 2087230 h 2173369"/>
              <a:gd name="connsiteX50" fmla="*/ 198783 w 1076876"/>
              <a:gd name="connsiteY50" fmla="*/ 2080604 h 2173369"/>
              <a:gd name="connsiteX51" fmla="*/ 119270 w 1076876"/>
              <a:gd name="connsiteY51" fmla="*/ 2014343 h 2173369"/>
              <a:gd name="connsiteX52" fmla="*/ 99392 w 1076876"/>
              <a:gd name="connsiteY52" fmla="*/ 1994465 h 2173369"/>
              <a:gd name="connsiteX53" fmla="*/ 86139 w 1076876"/>
              <a:gd name="connsiteY53" fmla="*/ 1981212 h 2173369"/>
              <a:gd name="connsiteX54" fmla="*/ 72887 w 1076876"/>
              <a:gd name="connsiteY54" fmla="*/ 1954708 h 2173369"/>
              <a:gd name="connsiteX55" fmla="*/ 39757 w 1076876"/>
              <a:gd name="connsiteY55" fmla="*/ 1908325 h 2173369"/>
              <a:gd name="connsiteX56" fmla="*/ 26505 w 1076876"/>
              <a:gd name="connsiteY56" fmla="*/ 1855317 h 2173369"/>
              <a:gd name="connsiteX57" fmla="*/ 13252 w 1076876"/>
              <a:gd name="connsiteY57" fmla="*/ 1775804 h 2173369"/>
              <a:gd name="connsiteX58" fmla="*/ 0 w 1076876"/>
              <a:gd name="connsiteY58" fmla="*/ 1623404 h 2173369"/>
              <a:gd name="connsiteX59" fmla="*/ 6626 w 1076876"/>
              <a:gd name="connsiteY59" fmla="*/ 1431247 h 2173369"/>
              <a:gd name="connsiteX60" fmla="*/ 19879 w 1076876"/>
              <a:gd name="connsiteY60" fmla="*/ 1338482 h 2173369"/>
              <a:gd name="connsiteX61" fmla="*/ 26505 w 1076876"/>
              <a:gd name="connsiteY61" fmla="*/ 1272221 h 2173369"/>
              <a:gd name="connsiteX62" fmla="*/ 19879 w 1076876"/>
              <a:gd name="connsiteY62" fmla="*/ 1033682 h 2173369"/>
              <a:gd name="connsiteX63" fmla="*/ 26505 w 1076876"/>
              <a:gd name="connsiteY63" fmla="*/ 901160 h 2173369"/>
              <a:gd name="connsiteX64" fmla="*/ 33131 w 1076876"/>
              <a:gd name="connsiteY64" fmla="*/ 874656 h 2173369"/>
              <a:gd name="connsiteX65" fmla="*/ 46383 w 1076876"/>
              <a:gd name="connsiteY65" fmla="*/ 854778 h 2173369"/>
              <a:gd name="connsiteX66" fmla="*/ 72887 w 1076876"/>
              <a:gd name="connsiteY66" fmla="*/ 815021 h 2173369"/>
              <a:gd name="connsiteX67" fmla="*/ 86139 w 1076876"/>
              <a:gd name="connsiteY67" fmla="*/ 788517 h 2173369"/>
              <a:gd name="connsiteX68" fmla="*/ 119270 w 1076876"/>
              <a:gd name="connsiteY68" fmla="*/ 748760 h 2173369"/>
              <a:gd name="connsiteX69" fmla="*/ 139148 w 1076876"/>
              <a:gd name="connsiteY69" fmla="*/ 742134 h 2173369"/>
              <a:gd name="connsiteX70" fmla="*/ 159026 w 1076876"/>
              <a:gd name="connsiteY70" fmla="*/ 715630 h 2173369"/>
              <a:gd name="connsiteX71" fmla="*/ 178905 w 1076876"/>
              <a:gd name="connsiteY71" fmla="*/ 695752 h 2173369"/>
              <a:gd name="connsiteX72" fmla="*/ 192157 w 1076876"/>
              <a:gd name="connsiteY72" fmla="*/ 675873 h 2173369"/>
              <a:gd name="connsiteX73" fmla="*/ 231913 w 1076876"/>
              <a:gd name="connsiteY73" fmla="*/ 636117 h 2173369"/>
              <a:gd name="connsiteX74" fmla="*/ 258418 w 1076876"/>
              <a:gd name="connsiteY74" fmla="*/ 596360 h 2173369"/>
              <a:gd name="connsiteX75" fmla="*/ 271670 w 1076876"/>
              <a:gd name="connsiteY75" fmla="*/ 569856 h 2173369"/>
              <a:gd name="connsiteX76" fmla="*/ 291548 w 1076876"/>
              <a:gd name="connsiteY76" fmla="*/ 549978 h 2173369"/>
              <a:gd name="connsiteX77" fmla="*/ 311426 w 1076876"/>
              <a:gd name="connsiteY77" fmla="*/ 523473 h 2173369"/>
              <a:gd name="connsiteX78" fmla="*/ 331305 w 1076876"/>
              <a:gd name="connsiteY78" fmla="*/ 483717 h 2173369"/>
              <a:gd name="connsiteX79" fmla="*/ 364435 w 1076876"/>
              <a:gd name="connsiteY79" fmla="*/ 430708 h 2173369"/>
              <a:gd name="connsiteX80" fmla="*/ 384313 w 1076876"/>
              <a:gd name="connsiteY80" fmla="*/ 384325 h 2173369"/>
              <a:gd name="connsiteX81" fmla="*/ 397565 w 1076876"/>
              <a:gd name="connsiteY81" fmla="*/ 344569 h 2173369"/>
              <a:gd name="connsiteX82" fmla="*/ 410818 w 1076876"/>
              <a:gd name="connsiteY82" fmla="*/ 318065 h 2173369"/>
              <a:gd name="connsiteX83" fmla="*/ 417444 w 1076876"/>
              <a:gd name="connsiteY83" fmla="*/ 298186 h 2173369"/>
              <a:gd name="connsiteX84" fmla="*/ 443948 w 1076876"/>
              <a:gd name="connsiteY84" fmla="*/ 258430 h 2173369"/>
              <a:gd name="connsiteX85" fmla="*/ 470452 w 1076876"/>
              <a:gd name="connsiteY85" fmla="*/ 198795 h 2173369"/>
              <a:gd name="connsiteX86" fmla="*/ 490331 w 1076876"/>
              <a:gd name="connsiteY86" fmla="*/ 159039 h 2173369"/>
              <a:gd name="connsiteX87" fmla="*/ 530087 w 1076876"/>
              <a:gd name="connsiteY87" fmla="*/ 125908 h 2173369"/>
              <a:gd name="connsiteX88" fmla="*/ 576470 w 1076876"/>
              <a:gd name="connsiteY88" fmla="*/ 72899 h 2173369"/>
              <a:gd name="connsiteX89" fmla="*/ 583096 w 1076876"/>
              <a:gd name="connsiteY89" fmla="*/ 53021 h 2173369"/>
              <a:gd name="connsiteX90" fmla="*/ 583096 w 1076876"/>
              <a:gd name="connsiteY90" fmla="*/ 26517 h 217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076876" h="2173369">
                <a:moveTo>
                  <a:pt x="496957" y="6639"/>
                </a:moveTo>
                <a:cubicBezTo>
                  <a:pt x="634912" y="69"/>
                  <a:pt x="624869" y="-4237"/>
                  <a:pt x="755374" y="6639"/>
                </a:cubicBezTo>
                <a:cubicBezTo>
                  <a:pt x="794303" y="9883"/>
                  <a:pt x="788747" y="13313"/>
                  <a:pt x="821635" y="19891"/>
                </a:cubicBezTo>
                <a:cubicBezTo>
                  <a:pt x="834809" y="22526"/>
                  <a:pt x="848140" y="24308"/>
                  <a:pt x="861392" y="26517"/>
                </a:cubicBezTo>
                <a:cubicBezTo>
                  <a:pt x="906300" y="41486"/>
                  <a:pt x="851516" y="24542"/>
                  <a:pt x="927652" y="39769"/>
                </a:cubicBezTo>
                <a:cubicBezTo>
                  <a:pt x="934501" y="41139"/>
                  <a:pt x="940815" y="44476"/>
                  <a:pt x="947531" y="46395"/>
                </a:cubicBezTo>
                <a:cubicBezTo>
                  <a:pt x="956287" y="48897"/>
                  <a:pt x="965200" y="50812"/>
                  <a:pt x="974035" y="53021"/>
                </a:cubicBezTo>
                <a:cubicBezTo>
                  <a:pt x="987287" y="61856"/>
                  <a:pt x="1008755" y="64415"/>
                  <a:pt x="1013792" y="79525"/>
                </a:cubicBezTo>
                <a:lnTo>
                  <a:pt x="1033670" y="139160"/>
                </a:lnTo>
                <a:cubicBezTo>
                  <a:pt x="1035879" y="145786"/>
                  <a:pt x="1038602" y="152263"/>
                  <a:pt x="1040296" y="159039"/>
                </a:cubicBezTo>
                <a:cubicBezTo>
                  <a:pt x="1042505" y="167874"/>
                  <a:pt x="1044305" y="176820"/>
                  <a:pt x="1046922" y="185543"/>
                </a:cubicBezTo>
                <a:cubicBezTo>
                  <a:pt x="1050936" y="198923"/>
                  <a:pt x="1060174" y="225299"/>
                  <a:pt x="1060174" y="225299"/>
                </a:cubicBezTo>
                <a:cubicBezTo>
                  <a:pt x="1063246" y="256019"/>
                  <a:pt x="1073426" y="352714"/>
                  <a:pt x="1073426" y="377699"/>
                </a:cubicBezTo>
                <a:cubicBezTo>
                  <a:pt x="1073426" y="562886"/>
                  <a:pt x="1087043" y="515754"/>
                  <a:pt x="1060174" y="596360"/>
                </a:cubicBezTo>
                <a:cubicBezTo>
                  <a:pt x="1051251" y="649897"/>
                  <a:pt x="1057797" y="623370"/>
                  <a:pt x="1040296" y="675873"/>
                </a:cubicBezTo>
                <a:cubicBezTo>
                  <a:pt x="1038087" y="682499"/>
                  <a:pt x="1037545" y="689940"/>
                  <a:pt x="1033670" y="695752"/>
                </a:cubicBezTo>
                <a:lnTo>
                  <a:pt x="1007165" y="735508"/>
                </a:lnTo>
                <a:cubicBezTo>
                  <a:pt x="1002748" y="748760"/>
                  <a:pt x="997301" y="761713"/>
                  <a:pt x="993913" y="775265"/>
                </a:cubicBezTo>
                <a:cubicBezTo>
                  <a:pt x="977756" y="839894"/>
                  <a:pt x="997482" y="759202"/>
                  <a:pt x="980661" y="834899"/>
                </a:cubicBezTo>
                <a:cubicBezTo>
                  <a:pt x="978685" y="843789"/>
                  <a:pt x="975664" y="852444"/>
                  <a:pt x="974035" y="861404"/>
                </a:cubicBezTo>
                <a:cubicBezTo>
                  <a:pt x="962459" y="925071"/>
                  <a:pt x="971850" y="895485"/>
                  <a:pt x="960783" y="967421"/>
                </a:cubicBezTo>
                <a:cubicBezTo>
                  <a:pt x="959398" y="976422"/>
                  <a:pt x="956366" y="985090"/>
                  <a:pt x="954157" y="993925"/>
                </a:cubicBezTo>
                <a:cubicBezTo>
                  <a:pt x="951948" y="1013803"/>
                  <a:pt x="950359" y="1033760"/>
                  <a:pt x="947531" y="1053560"/>
                </a:cubicBezTo>
                <a:cubicBezTo>
                  <a:pt x="945938" y="1064709"/>
                  <a:pt x="940905" y="1075429"/>
                  <a:pt x="940905" y="1086691"/>
                </a:cubicBezTo>
                <a:cubicBezTo>
                  <a:pt x="940905" y="1144159"/>
                  <a:pt x="945322" y="1201543"/>
                  <a:pt x="947531" y="1258969"/>
                </a:cubicBezTo>
                <a:cubicBezTo>
                  <a:pt x="945322" y="1307560"/>
                  <a:pt x="945445" y="1356314"/>
                  <a:pt x="940905" y="1404743"/>
                </a:cubicBezTo>
                <a:cubicBezTo>
                  <a:pt x="938802" y="1427169"/>
                  <a:pt x="930837" y="1448706"/>
                  <a:pt x="927652" y="1471004"/>
                </a:cubicBezTo>
                <a:cubicBezTo>
                  <a:pt x="913412" y="1570683"/>
                  <a:pt x="924278" y="1534136"/>
                  <a:pt x="907774" y="1583647"/>
                </a:cubicBezTo>
                <a:cubicBezTo>
                  <a:pt x="905565" y="1603525"/>
                  <a:pt x="903976" y="1623482"/>
                  <a:pt x="901148" y="1643282"/>
                </a:cubicBezTo>
                <a:cubicBezTo>
                  <a:pt x="899555" y="1654431"/>
                  <a:pt x="896010" y="1665249"/>
                  <a:pt x="894522" y="1676412"/>
                </a:cubicBezTo>
                <a:cubicBezTo>
                  <a:pt x="891588" y="1698414"/>
                  <a:pt x="890830" y="1720671"/>
                  <a:pt x="887896" y="1742673"/>
                </a:cubicBezTo>
                <a:cubicBezTo>
                  <a:pt x="884342" y="1769327"/>
                  <a:pt x="882077" y="1773384"/>
                  <a:pt x="874644" y="1795682"/>
                </a:cubicBezTo>
                <a:cubicBezTo>
                  <a:pt x="872203" y="1812772"/>
                  <a:pt x="870644" y="1843440"/>
                  <a:pt x="861392" y="1861943"/>
                </a:cubicBezTo>
                <a:cubicBezTo>
                  <a:pt x="857830" y="1869066"/>
                  <a:pt x="852557" y="1875195"/>
                  <a:pt x="848139" y="1881821"/>
                </a:cubicBezTo>
                <a:cubicBezTo>
                  <a:pt x="842825" y="1913703"/>
                  <a:pt x="844482" y="1916508"/>
                  <a:pt x="834887" y="1941456"/>
                </a:cubicBezTo>
                <a:cubicBezTo>
                  <a:pt x="826348" y="1963659"/>
                  <a:pt x="814153" y="1984639"/>
                  <a:pt x="808383" y="2007717"/>
                </a:cubicBezTo>
                <a:cubicBezTo>
                  <a:pt x="806260" y="2016210"/>
                  <a:pt x="799884" y="2044593"/>
                  <a:pt x="795131" y="2054099"/>
                </a:cubicBezTo>
                <a:cubicBezTo>
                  <a:pt x="791570" y="2061222"/>
                  <a:pt x="785441" y="2066855"/>
                  <a:pt x="781879" y="2073978"/>
                </a:cubicBezTo>
                <a:cubicBezTo>
                  <a:pt x="778755" y="2080225"/>
                  <a:pt x="778644" y="2087750"/>
                  <a:pt x="775252" y="2093856"/>
                </a:cubicBezTo>
                <a:cubicBezTo>
                  <a:pt x="760646" y="2120145"/>
                  <a:pt x="743336" y="2146258"/>
                  <a:pt x="715618" y="2160117"/>
                </a:cubicBezTo>
                <a:cubicBezTo>
                  <a:pt x="702036" y="2166908"/>
                  <a:pt x="675209" y="2170849"/>
                  <a:pt x="662609" y="2173369"/>
                </a:cubicBezTo>
                <a:cubicBezTo>
                  <a:pt x="618435" y="2171160"/>
                  <a:pt x="574175" y="2170270"/>
                  <a:pt x="530087" y="2166743"/>
                </a:cubicBezTo>
                <a:cubicBezTo>
                  <a:pt x="518861" y="2165845"/>
                  <a:pt x="508120" y="2161605"/>
                  <a:pt x="496957" y="2160117"/>
                </a:cubicBezTo>
                <a:cubicBezTo>
                  <a:pt x="474955" y="2157183"/>
                  <a:pt x="452783" y="2155700"/>
                  <a:pt x="430696" y="2153491"/>
                </a:cubicBezTo>
                <a:cubicBezTo>
                  <a:pt x="424070" y="2151282"/>
                  <a:pt x="417667" y="2148235"/>
                  <a:pt x="410818" y="2146865"/>
                </a:cubicBezTo>
                <a:cubicBezTo>
                  <a:pt x="395503" y="2143802"/>
                  <a:pt x="379418" y="2144646"/>
                  <a:pt x="364435" y="2140239"/>
                </a:cubicBezTo>
                <a:cubicBezTo>
                  <a:pt x="341613" y="2133527"/>
                  <a:pt x="320742" y="2121257"/>
                  <a:pt x="298174" y="2113734"/>
                </a:cubicBezTo>
                <a:cubicBezTo>
                  <a:pt x="291548" y="2111525"/>
                  <a:pt x="284543" y="2110232"/>
                  <a:pt x="278296" y="2107108"/>
                </a:cubicBezTo>
                <a:cubicBezTo>
                  <a:pt x="271173" y="2103547"/>
                  <a:pt x="265973" y="2096374"/>
                  <a:pt x="258418" y="2093856"/>
                </a:cubicBezTo>
                <a:cubicBezTo>
                  <a:pt x="245672" y="2089608"/>
                  <a:pt x="231913" y="2089439"/>
                  <a:pt x="218661" y="2087230"/>
                </a:cubicBezTo>
                <a:cubicBezTo>
                  <a:pt x="212035" y="2085021"/>
                  <a:pt x="204888" y="2083996"/>
                  <a:pt x="198783" y="2080604"/>
                </a:cubicBezTo>
                <a:cubicBezTo>
                  <a:pt x="157270" y="2057541"/>
                  <a:pt x="154006" y="2049079"/>
                  <a:pt x="119270" y="2014343"/>
                </a:cubicBezTo>
                <a:lnTo>
                  <a:pt x="99392" y="1994465"/>
                </a:lnTo>
                <a:cubicBezTo>
                  <a:pt x="94974" y="1990047"/>
                  <a:pt x="88933" y="1986800"/>
                  <a:pt x="86139" y="1981212"/>
                </a:cubicBezTo>
                <a:cubicBezTo>
                  <a:pt x="81722" y="1972377"/>
                  <a:pt x="77788" y="1963284"/>
                  <a:pt x="72887" y="1954708"/>
                </a:cubicBezTo>
                <a:cubicBezTo>
                  <a:pt x="65137" y="1941146"/>
                  <a:pt x="48287" y="1919699"/>
                  <a:pt x="39757" y="1908325"/>
                </a:cubicBezTo>
                <a:cubicBezTo>
                  <a:pt x="35340" y="1890656"/>
                  <a:pt x="28764" y="1873389"/>
                  <a:pt x="26505" y="1855317"/>
                </a:cubicBezTo>
                <a:cubicBezTo>
                  <a:pt x="18749" y="1793272"/>
                  <a:pt x="24198" y="1819583"/>
                  <a:pt x="13252" y="1775804"/>
                </a:cubicBezTo>
                <a:cubicBezTo>
                  <a:pt x="6696" y="1723358"/>
                  <a:pt x="0" y="1678078"/>
                  <a:pt x="0" y="1623404"/>
                </a:cubicBezTo>
                <a:cubicBezTo>
                  <a:pt x="0" y="1559314"/>
                  <a:pt x="2165" y="1495182"/>
                  <a:pt x="6626" y="1431247"/>
                </a:cubicBezTo>
                <a:cubicBezTo>
                  <a:pt x="8800" y="1400087"/>
                  <a:pt x="16771" y="1369563"/>
                  <a:pt x="19879" y="1338482"/>
                </a:cubicBezTo>
                <a:lnTo>
                  <a:pt x="26505" y="1272221"/>
                </a:lnTo>
                <a:cubicBezTo>
                  <a:pt x="24296" y="1192708"/>
                  <a:pt x="19879" y="1113226"/>
                  <a:pt x="19879" y="1033682"/>
                </a:cubicBezTo>
                <a:cubicBezTo>
                  <a:pt x="19879" y="989453"/>
                  <a:pt x="22832" y="945236"/>
                  <a:pt x="26505" y="901160"/>
                </a:cubicBezTo>
                <a:cubicBezTo>
                  <a:pt x="27261" y="892085"/>
                  <a:pt x="29544" y="883026"/>
                  <a:pt x="33131" y="874656"/>
                </a:cubicBezTo>
                <a:cubicBezTo>
                  <a:pt x="36268" y="867336"/>
                  <a:pt x="41966" y="861404"/>
                  <a:pt x="46383" y="854778"/>
                </a:cubicBezTo>
                <a:cubicBezTo>
                  <a:pt x="60596" y="812136"/>
                  <a:pt x="41866" y="858450"/>
                  <a:pt x="72887" y="815021"/>
                </a:cubicBezTo>
                <a:cubicBezTo>
                  <a:pt x="78628" y="806983"/>
                  <a:pt x="81238" y="797093"/>
                  <a:pt x="86139" y="788517"/>
                </a:cubicBezTo>
                <a:cubicBezTo>
                  <a:pt x="93660" y="775356"/>
                  <a:pt x="106623" y="757192"/>
                  <a:pt x="119270" y="748760"/>
                </a:cubicBezTo>
                <a:cubicBezTo>
                  <a:pt x="125081" y="744886"/>
                  <a:pt x="132522" y="744343"/>
                  <a:pt x="139148" y="742134"/>
                </a:cubicBezTo>
                <a:cubicBezTo>
                  <a:pt x="145774" y="733299"/>
                  <a:pt x="151839" y="724015"/>
                  <a:pt x="159026" y="715630"/>
                </a:cubicBezTo>
                <a:cubicBezTo>
                  <a:pt x="165125" y="708515"/>
                  <a:pt x="172906" y="702951"/>
                  <a:pt x="178905" y="695752"/>
                </a:cubicBezTo>
                <a:cubicBezTo>
                  <a:pt x="184003" y="689634"/>
                  <a:pt x="186866" y="681825"/>
                  <a:pt x="192157" y="675873"/>
                </a:cubicBezTo>
                <a:cubicBezTo>
                  <a:pt x="204608" y="661866"/>
                  <a:pt x="221517" y="651711"/>
                  <a:pt x="231913" y="636117"/>
                </a:cubicBezTo>
                <a:cubicBezTo>
                  <a:pt x="240748" y="622865"/>
                  <a:pt x="251295" y="610606"/>
                  <a:pt x="258418" y="596360"/>
                </a:cubicBezTo>
                <a:cubicBezTo>
                  <a:pt x="262835" y="587525"/>
                  <a:pt x="265929" y="577894"/>
                  <a:pt x="271670" y="569856"/>
                </a:cubicBezTo>
                <a:cubicBezTo>
                  <a:pt x="277117" y="562231"/>
                  <a:pt x="285450" y="557093"/>
                  <a:pt x="291548" y="549978"/>
                </a:cubicBezTo>
                <a:cubicBezTo>
                  <a:pt x="298735" y="541593"/>
                  <a:pt x="304800" y="532308"/>
                  <a:pt x="311426" y="523473"/>
                </a:cubicBezTo>
                <a:cubicBezTo>
                  <a:pt x="323576" y="487024"/>
                  <a:pt x="310751" y="519686"/>
                  <a:pt x="331305" y="483717"/>
                </a:cubicBezTo>
                <a:cubicBezTo>
                  <a:pt x="360415" y="432775"/>
                  <a:pt x="326422" y="481392"/>
                  <a:pt x="364435" y="430708"/>
                </a:cubicBezTo>
                <a:cubicBezTo>
                  <a:pt x="381962" y="360599"/>
                  <a:pt x="358166" y="443157"/>
                  <a:pt x="384313" y="384325"/>
                </a:cubicBezTo>
                <a:cubicBezTo>
                  <a:pt x="389986" y="371560"/>
                  <a:pt x="391318" y="357063"/>
                  <a:pt x="397565" y="344569"/>
                </a:cubicBezTo>
                <a:cubicBezTo>
                  <a:pt x="401983" y="335734"/>
                  <a:pt x="406927" y="327144"/>
                  <a:pt x="410818" y="318065"/>
                </a:cubicBezTo>
                <a:cubicBezTo>
                  <a:pt x="413569" y="311645"/>
                  <a:pt x="414052" y="304292"/>
                  <a:pt x="417444" y="298186"/>
                </a:cubicBezTo>
                <a:cubicBezTo>
                  <a:pt x="425179" y="284263"/>
                  <a:pt x="438912" y="273540"/>
                  <a:pt x="443948" y="258430"/>
                </a:cubicBezTo>
                <a:cubicBezTo>
                  <a:pt x="478131" y="155880"/>
                  <a:pt x="438955" y="261786"/>
                  <a:pt x="470452" y="198795"/>
                </a:cubicBezTo>
                <a:cubicBezTo>
                  <a:pt x="486783" y="166136"/>
                  <a:pt x="465013" y="190688"/>
                  <a:pt x="490331" y="159039"/>
                </a:cubicBezTo>
                <a:cubicBezTo>
                  <a:pt x="503668" y="142367"/>
                  <a:pt x="512238" y="141773"/>
                  <a:pt x="530087" y="125908"/>
                </a:cubicBezTo>
                <a:cubicBezTo>
                  <a:pt x="545636" y="112087"/>
                  <a:pt x="566392" y="93056"/>
                  <a:pt x="576470" y="72899"/>
                </a:cubicBezTo>
                <a:cubicBezTo>
                  <a:pt x="579593" y="66652"/>
                  <a:pt x="582108" y="59935"/>
                  <a:pt x="583096" y="53021"/>
                </a:cubicBezTo>
                <a:cubicBezTo>
                  <a:pt x="584345" y="44275"/>
                  <a:pt x="583096" y="35352"/>
                  <a:pt x="583096" y="265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Clamping History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300"/>
            <a:ext cx="8229600" cy="3394075"/>
          </a:xfrm>
        </p:spPr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Need to clamp history color</a:t>
            </a:r>
          </a:p>
          <a:p>
            <a:r>
              <a:rPr lang="en-US" altLang="en-US" dirty="0">
                <a:ea typeface="ＭＳ Ｐゴシック" pitchFamily="4" charset="-128"/>
              </a:rPr>
              <a:t>Use Dust 514’s[4] clamping method</a:t>
            </a:r>
          </a:p>
          <a:p>
            <a:r>
              <a:rPr lang="en-US" altLang="en-US" dirty="0">
                <a:ea typeface="ＭＳ Ｐゴシック" pitchFamily="4" charset="-128"/>
              </a:rPr>
              <a:t>Sample 3x3 neighborhood centered around current frame pixel</a:t>
            </a:r>
          </a:p>
          <a:p>
            <a:r>
              <a:rPr lang="en-US" altLang="en-US" dirty="0">
                <a:ea typeface="ＭＳ Ｐゴシック" pitchFamily="4" charset="-128"/>
              </a:rPr>
              <a:t>Compute min/max of neighborhood per </a:t>
            </a:r>
            <a:r>
              <a:rPr lang="en-US" altLang="en-US" dirty="0" err="1">
                <a:ea typeface="ＭＳ Ｐゴシック" pitchFamily="4" charset="-128"/>
              </a:rPr>
              <a:t>rgb</a:t>
            </a:r>
            <a:r>
              <a:rPr lang="en-US" altLang="en-US" dirty="0">
                <a:ea typeface="ＭＳ Ｐゴシック" pitchFamily="4" charset="-128"/>
              </a:rPr>
              <a:t> channel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Clamping History Color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float3 neighborMin, neighborMax;</a:t>
            </a:r>
          </a:p>
          <a:p>
            <a:pPr marL="0" indent="0">
              <a:buFont typeface="Arial" charset="0"/>
              <a:buNone/>
            </a:pPr>
            <a:r>
              <a:rPr lang="en-US" altLang="en-US" sz="2000">
                <a:solidFill>
                  <a:srgbClr val="00B050"/>
                </a:solidFill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// calculate neighborMin, neighborMax</a:t>
            </a: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 </a:t>
            </a:r>
            <a:r>
              <a:rPr lang="en-US" altLang="en-US" sz="2000">
                <a:solidFill>
                  <a:srgbClr val="00B050"/>
                </a:solidFill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by</a:t>
            </a:r>
          </a:p>
          <a:p>
            <a:pPr marL="0" indent="0">
              <a:buFont typeface="Arial" charset="0"/>
              <a:buNone/>
            </a:pPr>
            <a:r>
              <a:rPr lang="en-US" altLang="en-US" sz="2000">
                <a:solidFill>
                  <a:srgbClr val="00B050"/>
                </a:solidFill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// iterating through 9 pixels in neighborhood</a:t>
            </a:r>
          </a:p>
          <a:p>
            <a:pPr marL="0" indent="0">
              <a:buFont typeface="Arial" charset="0"/>
              <a:buNone/>
            </a:pPr>
            <a:r>
              <a:rPr lang="en-US" altLang="en-US" sz="2000">
                <a:latin typeface="Courier New" pitchFamily="49" charset="0"/>
                <a:ea typeface="ＭＳ Ｐゴシック" pitchFamily="4" charset="-128"/>
                <a:cs typeface="Courier New" pitchFamily="49" charset="0"/>
              </a:rPr>
              <a:t>historyColor = clamp(historyColor, neighborMin, neighborMax);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Clamping History Color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003300"/>
            <a:ext cx="8229600" cy="3394075"/>
          </a:xfrm>
        </p:spPr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For non-exist and lighting change cases, clamp out too different history colors </a:t>
            </a:r>
          </a:p>
          <a:p>
            <a:r>
              <a:rPr lang="en-US" altLang="en-US" dirty="0">
                <a:ea typeface="ＭＳ Ｐゴシック" pitchFamily="4" charset="-128"/>
              </a:rPr>
              <a:t>3x3 neighborhood makes sure clamping doesn’t affect edge AA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For edge pixels, history on the other side of edge won’t be clamped</a:t>
            </a: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Blending History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Time to blend history and current again, this time supporting moving images: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lerp(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blendFactor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/*0.05f*/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dirty="0"/>
          </a:p>
          <a:p>
            <a:pPr>
              <a:defRPr/>
            </a:pPr>
            <a:r>
              <a:rPr lang="en-US" dirty="0"/>
              <a:t>Need dynamic </a:t>
            </a:r>
            <a:r>
              <a:rPr lang="en-US" dirty="0" err="1"/>
              <a:t>blendFactor</a:t>
            </a:r>
            <a:r>
              <a:rPr lang="en-US" dirty="0"/>
              <a:t> to balance blur and jitter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Blending History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Based on UE4 method[5]: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Increase when local contrast is low; decrease when pixel motion gets subpixel 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Decrease when history is near clamp </a:t>
            </a:r>
          </a:p>
          <a:p>
            <a:r>
              <a:rPr lang="en-US" altLang="en-US">
                <a:ea typeface="ＭＳ Ｐゴシック" pitchFamily="4" charset="-128"/>
              </a:rPr>
              <a:t>Result was still a little blurry</a:t>
            </a:r>
          </a:p>
          <a:p>
            <a:endParaRPr lang="en-US" altLang="en-US">
              <a:ea typeface="ＭＳ Ｐゴシック" pitchFamily="4" charset="-128"/>
            </a:endParaRPr>
          </a:p>
          <a:p>
            <a:endParaRPr lang="en-US" altLang="en-US">
              <a:ea typeface="ＭＳ Ｐゴシック" pitchFamily="4" charset="-128"/>
            </a:endParaRPr>
          </a:p>
          <a:p>
            <a:pPr lvl="1"/>
            <a:endParaRPr lang="en-US" altLang="en-US">
              <a:ea typeface="ＭＳ Ｐゴシック" pitchFamily="4" charset="-128"/>
            </a:endParaRPr>
          </a:p>
          <a:p>
            <a:pPr lvl="1"/>
            <a:endParaRPr lang="en-US" altLang="en-US">
              <a:ea typeface="ＭＳ Ｐゴシック" pitchFamily="4" charset="-128"/>
            </a:endParaRPr>
          </a:p>
          <a:p>
            <a:pPr lvl="1"/>
            <a:endParaRPr lang="en-US" altLang="en-US">
              <a:ea typeface="ＭＳ Ｐゴシック" pitchFamily="4" charset="-128"/>
            </a:endParaRPr>
          </a:p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Sharpen Filter</a:t>
            </a:r>
          </a:p>
        </p:txBody>
      </p:sp>
      <p:sp>
        <p:nvSpPr>
          <p:cNvPr id="5120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858860"/>
            <a:ext cx="8229600" cy="3908403"/>
          </a:xfrm>
          <a:blipFill rotWithShape="1">
            <a:blip r:embed="rId2"/>
            <a:stretch>
              <a:fillRect l="-1630" t="-2028" r="-2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One Remaining Problem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TAA mostly working now</a:t>
            </a:r>
          </a:p>
          <a:p>
            <a:r>
              <a:rPr lang="en-US" altLang="en-US">
                <a:ea typeface="ＭＳ Ｐゴシック" pitchFamily="4" charset="-128"/>
              </a:rPr>
              <a:t>Still had one problem: ghosting</a:t>
            </a:r>
          </a:p>
          <a:p>
            <a:r>
              <a:rPr lang="en-US" altLang="en-US">
                <a:ea typeface="ＭＳ Ｐゴシック" pitchFamily="4" charset="-128"/>
              </a:rPr>
              <a:t>Clamping should have prevented it</a:t>
            </a:r>
          </a:p>
          <a:p>
            <a:r>
              <a:rPr lang="en-US" altLang="en-US">
                <a:ea typeface="ＭＳ Ｐゴシック" pitchFamily="4" charset="-128"/>
              </a:rPr>
              <a:t>Seems not working in some areas</a:t>
            </a:r>
          </a:p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3" name="grassGhosting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  <p:sp>
        <p:nvSpPr>
          <p:cNvPr id="6" name="Rectangle 5"/>
          <p:cNvSpPr/>
          <p:nvPr/>
        </p:nvSpPr>
        <p:spPr>
          <a:xfrm>
            <a:off x="2057400" y="2114550"/>
            <a:ext cx="4343400" cy="1447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8" name="roofTopGhosting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  <p:sp>
        <p:nvSpPr>
          <p:cNvPr id="2" name="Rectangle 1"/>
          <p:cNvSpPr/>
          <p:nvPr/>
        </p:nvSpPr>
        <p:spPr>
          <a:xfrm>
            <a:off x="2971800" y="2343150"/>
            <a:ext cx="3657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Shader 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3394075"/>
          </a:xfrm>
        </p:spPr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Like edge aliasing, also caused by under sampling</a:t>
            </a:r>
          </a:p>
          <a:p>
            <a:r>
              <a:rPr lang="en-US" altLang="en-US">
                <a:ea typeface="ＭＳ Ｐゴシック" pitchFamily="4" charset="-128"/>
              </a:rPr>
              <a:t>More noticeable as temporal aliasing</a:t>
            </a:r>
          </a:p>
          <a:p>
            <a:r>
              <a:rPr lang="en-US" altLang="en-US">
                <a:ea typeface="ＭＳ Ｐゴシック" pitchFamily="4" charset="-128"/>
              </a:rPr>
              <a:t>Could be fixed by costly super sampling</a:t>
            </a:r>
          </a:p>
          <a:p>
            <a:r>
              <a:rPr lang="en-US" altLang="en-US">
                <a:ea typeface="ＭＳ Ｐゴシック" pitchFamily="4" charset="-128"/>
              </a:rPr>
              <a:t>Can’t be fixed by regular AA techs[2]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Why Does Ghosting Happen?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Two cases have something in common:</a:t>
            </a:r>
          </a:p>
          <a:p>
            <a:r>
              <a:rPr lang="en-US" altLang="en-US">
                <a:ea typeface="ＭＳ Ｐゴシック" pitchFamily="4" charset="-128"/>
              </a:rPr>
              <a:t>Both contain high frequency &amp; intensity color changes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Dense grass with many edges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Bumpy surface lit by bright light in the dark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Why Does Ghosting Happen?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4" charset="-128"/>
              </a:rPr>
              <a:t>Remember the clamping?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historyColor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clamp(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historyColor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neighborMin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, 	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neighborMax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);</a:t>
            </a:r>
          </a:p>
          <a:p>
            <a:pPr>
              <a:defRPr/>
            </a:pPr>
            <a:r>
              <a:rPr lang="en-US" altLang="en-US" dirty="0">
                <a:ea typeface="ＭＳ Ｐゴシック" pitchFamily="4" charset="-128"/>
              </a:rPr>
              <a:t>Neighborhood min/max become huge, making clamp useless</a:t>
            </a:r>
          </a:p>
          <a:p>
            <a:pPr>
              <a:defRPr/>
            </a:pPr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flatNorm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65" y="0"/>
            <a:ext cx="9127435" cy="5134033"/>
          </a:xfrm>
        </p:spPr>
      </p:pic>
      <p:sp>
        <p:nvSpPr>
          <p:cNvPr id="2" name="Rectangle 1"/>
          <p:cNvSpPr/>
          <p:nvPr/>
        </p:nvSpPr>
        <p:spPr>
          <a:xfrm>
            <a:off x="3429000" y="209550"/>
            <a:ext cx="1905000" cy="3124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Use stencil bits to tell objects apart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2 ghosting bits, enough for Uncharted 4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Manually tagged to objects </a:t>
            </a:r>
            <a:r>
              <a:rPr lang="en-US" altLang="en-US" dirty="0">
                <a:solidFill>
                  <a:schemeClr val="tx2"/>
                </a:solidFill>
                <a:ea typeface="ＭＳ Ｐゴシック" pitchFamily="4" charset="-128"/>
              </a:rPr>
              <a:t>casting</a:t>
            </a:r>
            <a:r>
              <a:rPr lang="en-US" altLang="en-US" dirty="0">
                <a:ea typeface="ＭＳ Ｐゴシック" pitchFamily="4" charset="-128"/>
              </a:rPr>
              <a:t> ghosting</a:t>
            </a:r>
          </a:p>
          <a:p>
            <a:pPr lvl="2"/>
            <a:r>
              <a:rPr lang="en-US" altLang="en-US" dirty="0">
                <a:ea typeface="ＭＳ Ｐゴシック" pitchFamily="4" charset="-128"/>
              </a:rPr>
              <a:t>QA report, artists tag</a:t>
            </a:r>
          </a:p>
          <a:p>
            <a:r>
              <a:rPr lang="en-US" altLang="en-US" dirty="0">
                <a:ea typeface="ＭＳ Ｐゴシック" pitchFamily="4" charset="-128"/>
              </a:rPr>
              <a:t>Add last &amp; current frame stencil as input to TAA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endParaRPr lang="en-US" altLang="en-US" dirty="0">
              <a:ea typeface="ＭＳ Ｐゴシック" pitchFamily="4" charset="-128"/>
            </a:endParaRPr>
          </a:p>
          <a:p>
            <a:pPr lvl="1"/>
            <a:r>
              <a:rPr lang="en-US" altLang="en-US" dirty="0">
                <a:ea typeface="ＭＳ Ｐゴシック" pitchFamily="4" charset="-128"/>
              </a:rPr>
              <a:t>Need to save last frame stencil buffer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uint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currStencil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stencilBuffer.Sample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(point,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uint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lastStencil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lastStencilBuffer.Sample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(point,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uvLast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lastStencil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&amp; 0x18) == 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currStencil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&amp; 0x18) ?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: 1.f;</a:t>
            </a:r>
          </a:p>
          <a:p>
            <a:pPr>
              <a:defRPr/>
            </a:pPr>
            <a:r>
              <a:rPr lang="en-US" altLang="en-US" dirty="0">
                <a:ea typeface="ＭＳ Ｐゴシック" pitchFamily="4" charset="-128"/>
                <a:cs typeface="Courier New" panose="02070309020205020404" pitchFamily="49" charset="0"/>
              </a:rPr>
              <a:t>0x18 – the two ghosting bits</a:t>
            </a:r>
          </a:p>
          <a:p>
            <a:pPr>
              <a:defRPr/>
            </a:pPr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Don’t do this for edges</a:t>
            </a:r>
          </a:p>
          <a:p>
            <a:r>
              <a:rPr lang="en-US" altLang="en-US">
                <a:ea typeface="ＭＳ Ｐゴシック" pitchFamily="4" charset="-128"/>
              </a:rPr>
              <a:t>Edges need to blend across different objects to AA</a:t>
            </a:r>
          </a:p>
          <a:p>
            <a:r>
              <a:rPr lang="en-US" altLang="en-US">
                <a:ea typeface="ＭＳ Ｐゴシック" pitchFamily="4" charset="-128"/>
              </a:rPr>
              <a:t>Edge detection using same 3x3 neighborhood’s ghosting bits</a:t>
            </a:r>
          </a:p>
          <a:p>
            <a:r>
              <a:rPr lang="en-US" altLang="en-US">
                <a:ea typeface="ＭＳ Ｐゴシック" pitchFamily="4" charset="-128"/>
              </a:rPr>
              <a:t>One differs from center means edge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Ghosting is gone</a:t>
            </a:r>
          </a:p>
          <a:p>
            <a:r>
              <a:rPr lang="en-US" altLang="en-US">
                <a:ea typeface="ＭＳ Ｐゴシック" pitchFamily="4" charset="-128"/>
              </a:rPr>
              <a:t>Newly revealed pixels appear extra sharp and aliased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r>
              <a:rPr altLang="en-US" lang="en-US"/>
              <a:t>Advances in Real-Time Rendering course, SIGGRAPH 2016</a:t>
            </a:r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5939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 r="-5"/>
          <a:stretch>
            <a:fillRect/>
          </a:stretch>
        </p:blipFill>
        <p:spPr bwMode="auto">
          <a:xfrm>
            <a:off x="4949825" y="361950"/>
            <a:ext cx="2763838" cy="2590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4200" y="2495550"/>
            <a:ext cx="1219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678488" y="384175"/>
            <a:ext cx="1365250" cy="2571750"/>
          </a:xfrm>
          <a:custGeom>
            <a:avLst/>
            <a:gdLst>
              <a:gd fmla="*/ 1364973 w 1364973" name="connsiteX0"/>
              <a:gd fmla="*/ 0 h 2570922" name="connsiteY0"/>
              <a:gd fmla="*/ 1331843 w 1364973" name="connsiteX1"/>
              <a:gd fmla="*/ 19878 h 2570922" name="connsiteY1"/>
              <a:gd fmla="*/ 1292086 w 1364973" name="connsiteX2"/>
              <a:gd fmla="*/ 33130 h 2570922" name="connsiteY2"/>
              <a:gd fmla="*/ 1272208 w 1364973" name="connsiteX3"/>
              <a:gd fmla="*/ 39757 h 2570922" name="connsiteY3"/>
              <a:gd fmla="*/ 1252330 w 1364973" name="connsiteX4"/>
              <a:gd fmla="*/ 46383 h 2570922" name="connsiteY4"/>
              <a:gd fmla="*/ 1232452 w 1364973" name="connsiteX5"/>
              <a:gd fmla="*/ 53009 h 2570922" name="connsiteY5"/>
              <a:gd fmla="*/ 1186069 w 1364973" name="connsiteX6"/>
              <a:gd fmla="*/ 86139 h 2570922" name="connsiteY6"/>
              <a:gd fmla="*/ 1166191 w 1364973" name="connsiteX7"/>
              <a:gd fmla="*/ 106017 h 2570922" name="connsiteY7"/>
              <a:gd fmla="*/ 1146313 w 1364973" name="connsiteX8"/>
              <a:gd fmla="*/ 119270 h 2570922" name="connsiteY8"/>
              <a:gd fmla="*/ 1119808 w 1364973" name="connsiteX9"/>
              <a:gd fmla="*/ 152400 h 2570922" name="connsiteY9"/>
              <a:gd fmla="*/ 1073426 w 1364973" name="connsiteX10"/>
              <a:gd fmla="*/ 212035 h 2570922" name="connsiteY10"/>
              <a:gd fmla="*/ 1060173 w 1364973" name="connsiteX11"/>
              <a:gd fmla="*/ 251791 h 2570922" name="connsiteY11"/>
              <a:gd fmla="*/ 1080052 w 1364973" name="connsiteX12"/>
              <a:gd fmla="*/ 390939 h 2570922" name="connsiteY12"/>
              <a:gd fmla="*/ 1086678 w 1364973" name="connsiteX13"/>
              <a:gd fmla="*/ 417444 h 2570922" name="connsiteY13"/>
              <a:gd fmla="*/ 1126434 w 1364973" name="connsiteX14"/>
              <a:gd fmla="*/ 450574 h 2570922" name="connsiteY14"/>
              <a:gd fmla="*/ 1159565 w 1364973" name="connsiteX15"/>
              <a:gd fmla="*/ 523461 h 2570922" name="connsiteY15"/>
              <a:gd fmla="*/ 1152939 w 1364973" name="connsiteX16"/>
              <a:gd fmla="*/ 563217 h 2570922" name="connsiteY16"/>
              <a:gd fmla="*/ 1126434 w 1364973" name="connsiteX17"/>
              <a:gd fmla="*/ 602974 h 2570922" name="connsiteY17"/>
              <a:gd fmla="*/ 1113182 w 1364973" name="connsiteX18"/>
              <a:gd fmla="*/ 622852 h 2570922" name="connsiteY18"/>
              <a:gd fmla="*/ 1053547 w 1364973" name="connsiteX19"/>
              <a:gd fmla="*/ 655983 h 2570922" name="connsiteY19"/>
              <a:gd fmla="*/ 1033669 w 1364973" name="connsiteX20"/>
              <a:gd fmla="*/ 669235 h 2570922" name="connsiteY20"/>
              <a:gd fmla="*/ 1007165 w 1364973" name="connsiteX21"/>
              <a:gd fmla="*/ 675861 h 2570922" name="connsiteY21"/>
              <a:gd fmla="*/ 987286 w 1364973" name="connsiteX22"/>
              <a:gd fmla="*/ 682487 h 2570922" name="connsiteY22"/>
              <a:gd fmla="*/ 960782 w 1364973" name="connsiteX23"/>
              <a:gd fmla="*/ 689113 h 2570922" name="connsiteY23"/>
              <a:gd fmla="*/ 921026 w 1364973" name="connsiteX24"/>
              <a:gd fmla="*/ 708991 h 2570922" name="connsiteY24"/>
              <a:gd fmla="*/ 901147 w 1364973" name="connsiteX25"/>
              <a:gd fmla="*/ 715617 h 2570922" name="connsiteY25"/>
              <a:gd fmla="*/ 868017 w 1364973" name="connsiteX26"/>
              <a:gd fmla="*/ 735496 h 2570922" name="connsiteY26"/>
              <a:gd fmla="*/ 854765 w 1364973" name="connsiteX27"/>
              <a:gd fmla="*/ 755374 h 2570922" name="connsiteY27"/>
              <a:gd fmla="*/ 808382 w 1364973" name="connsiteX28"/>
              <a:gd fmla="*/ 775252 h 2570922" name="connsiteY28"/>
              <a:gd fmla="*/ 788504 w 1364973" name="connsiteX29"/>
              <a:gd fmla="*/ 788504 h 2570922" name="connsiteY29"/>
              <a:gd fmla="*/ 748747 w 1364973" name="connsiteX30"/>
              <a:gd fmla="*/ 801757 h 2570922" name="connsiteY30"/>
              <a:gd fmla="*/ 702365 w 1364973" name="connsiteX31"/>
              <a:gd fmla="*/ 815009 h 2570922" name="connsiteY31"/>
              <a:gd fmla="*/ 596347 w 1364973" name="connsiteX32"/>
              <a:gd fmla="*/ 821635 h 2570922" name="connsiteY32"/>
              <a:gd fmla="*/ 556591 w 1364973" name="connsiteX33"/>
              <a:gd fmla="*/ 834887 h 2570922" name="connsiteY33"/>
              <a:gd fmla="*/ 536713 w 1364973" name="connsiteX34"/>
              <a:gd fmla="*/ 848139 h 2570922" name="connsiteY34"/>
              <a:gd fmla="*/ 523460 w 1364973" name="connsiteX35"/>
              <a:gd fmla="*/ 861391 h 2570922" name="connsiteY35"/>
              <a:gd fmla="*/ 503582 w 1364973" name="connsiteX36"/>
              <a:gd fmla="*/ 868017 h 2570922" name="connsiteY36"/>
              <a:gd fmla="*/ 463826 w 1364973" name="connsiteX37"/>
              <a:gd fmla="*/ 901148 h 2570922" name="connsiteY37"/>
              <a:gd fmla="*/ 450573 w 1364973" name="connsiteX38"/>
              <a:gd fmla="*/ 940904 h 2570922" name="connsiteY38"/>
              <a:gd fmla="*/ 443947 w 1364973" name="connsiteX39"/>
              <a:gd fmla="*/ 1106557 h 2570922" name="connsiteY39"/>
              <a:gd fmla="*/ 437321 w 1364973" name="connsiteX40"/>
              <a:gd fmla="*/ 1298713 h 2570922" name="connsiteY40"/>
              <a:gd fmla="*/ 404191 w 1364973" name="connsiteX41"/>
              <a:gd fmla="*/ 1358348 h 2570922" name="connsiteY41"/>
              <a:gd fmla="*/ 397565 w 1364973" name="connsiteX42"/>
              <a:gd fmla="*/ 1378226 h 2570922" name="connsiteY42"/>
              <a:gd fmla="*/ 364434 w 1364973" name="connsiteX43"/>
              <a:gd fmla="*/ 1411357 h 2570922" name="connsiteY43"/>
              <a:gd fmla="*/ 324678 w 1364973" name="connsiteX44"/>
              <a:gd fmla="*/ 1444487 h 2570922" name="connsiteY44"/>
              <a:gd fmla="*/ 311426 w 1364973" name="connsiteX45"/>
              <a:gd fmla="*/ 1464365 h 2570922" name="connsiteY45"/>
              <a:gd fmla="*/ 298173 w 1364973" name="connsiteX46"/>
              <a:gd fmla="*/ 1510748 h 2570922" name="connsiteY46"/>
              <a:gd fmla="*/ 291547 w 1364973" name="connsiteX47"/>
              <a:gd fmla="*/ 1623391 h 2570922" name="connsiteY47"/>
              <a:gd fmla="*/ 278295 w 1364973" name="connsiteX48"/>
              <a:gd fmla="*/ 1689652 h 2570922" name="connsiteY48"/>
              <a:gd fmla="*/ 265043 w 1364973" name="connsiteX49"/>
              <a:gd fmla="*/ 1709530 h 2570922" name="connsiteY49"/>
              <a:gd fmla="*/ 258417 w 1364973" name="connsiteX50"/>
              <a:gd fmla="*/ 1729409 h 2570922" name="connsiteY50"/>
              <a:gd fmla="*/ 238539 w 1364973" name="connsiteX51"/>
              <a:gd fmla="*/ 1749287 h 2570922" name="connsiteY51"/>
              <a:gd fmla="*/ 178904 w 1364973" name="connsiteX52"/>
              <a:gd fmla="*/ 1782417 h 2570922" name="connsiteY52"/>
              <a:gd fmla="*/ 139147 w 1364973" name="connsiteX53"/>
              <a:gd fmla="*/ 1802296 h 2570922" name="connsiteY53"/>
              <a:gd fmla="*/ 79513 w 1364973" name="connsiteX54"/>
              <a:gd fmla="*/ 1835426 h 2570922" name="connsiteY54"/>
              <a:gd fmla="*/ 66260 w 1364973" name="connsiteX55"/>
              <a:gd fmla="*/ 1848678 h 2570922" name="connsiteY55"/>
              <a:gd fmla="*/ 46382 w 1364973" name="connsiteX56"/>
              <a:gd fmla="*/ 1855304 h 2570922" name="connsiteY56"/>
              <a:gd fmla="*/ 26504 w 1364973" name="connsiteX57"/>
              <a:gd fmla="*/ 1895061 h 2570922" name="connsiteY57"/>
              <a:gd fmla="*/ 13252 w 1364973" name="connsiteX58"/>
              <a:gd fmla="*/ 1914939 h 2570922" name="connsiteY58"/>
              <a:gd fmla="*/ 0 w 1364973" name="connsiteX59"/>
              <a:gd fmla="*/ 1961322 h 2570922" name="connsiteY59"/>
              <a:gd fmla="*/ 6626 w 1364973" name="connsiteX60"/>
              <a:gd fmla="*/ 2040835 h 2570922" name="connsiteY60"/>
              <a:gd fmla="*/ 19878 w 1364973" name="connsiteX61"/>
              <a:gd fmla="*/ 2080591 h 2570922" name="connsiteY61"/>
              <a:gd fmla="*/ 53008 w 1364973" name="connsiteX62"/>
              <a:gd fmla="*/ 2140226 h 2570922" name="connsiteY62"/>
              <a:gd fmla="*/ 79513 w 1364973" name="connsiteX63"/>
              <a:gd fmla="*/ 2173357 h 2570922" name="connsiteY63"/>
              <a:gd fmla="*/ 86139 w 1364973" name="connsiteX64"/>
              <a:gd fmla="*/ 2193235 h 2570922" name="connsiteY64"/>
              <a:gd fmla="*/ 125895 w 1364973" name="connsiteX65"/>
              <a:gd fmla="*/ 2246244 h 2570922" name="connsiteY65"/>
              <a:gd fmla="*/ 139147 w 1364973" name="connsiteX66"/>
              <a:gd fmla="*/ 2266122 h 2570922" name="connsiteY66"/>
              <a:gd fmla="*/ 159026 w 1364973" name="connsiteX67"/>
              <a:gd fmla="*/ 2312504 h 2570922" name="connsiteY67"/>
              <a:gd fmla="*/ 198782 w 1364973" name="connsiteX68"/>
              <a:gd fmla="*/ 2392017 h 2570922" name="connsiteY68"/>
              <a:gd fmla="*/ 231913 w 1364973" name="connsiteX69"/>
              <a:gd fmla="*/ 2425148 h 2570922" name="connsiteY69"/>
              <a:gd fmla="*/ 245165 w 1364973" name="connsiteX70"/>
              <a:gd fmla="*/ 2445026 h 2570922" name="connsiteY70"/>
              <a:gd fmla="*/ 284921 w 1364973" name="connsiteX71"/>
              <a:gd fmla="*/ 2471530 h 2570922" name="connsiteY71"/>
              <a:gd fmla="*/ 324678 w 1364973" name="connsiteX72"/>
              <a:gd fmla="*/ 2498035 h 2570922" name="connsiteY72"/>
              <a:gd fmla="*/ 371060 w 1364973" name="connsiteX73"/>
              <a:gd fmla="*/ 2517913 h 2570922" name="connsiteY73"/>
              <a:gd fmla="*/ 404191 w 1364973" name="connsiteX74"/>
              <a:gd fmla="*/ 2544417 h 2570922" name="connsiteY74"/>
              <a:gd fmla="*/ 417443 w 1364973" name="connsiteX75"/>
              <a:gd fmla="*/ 2557670 h 2570922" name="connsiteY75"/>
              <a:gd fmla="*/ 430695 w 1364973" name="connsiteX76"/>
              <a:gd fmla="*/ 2570922 h 2570922" name="connsiteY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b="b" l="l" r="r" t="t"/>
            <a:pathLst>
              <a:path h="2570922" w="1364973">
                <a:moveTo>
                  <a:pt x="1364973" y="0"/>
                </a:moveTo>
                <a:cubicBezTo>
                  <a:pt x="1353930" y="6626"/>
                  <a:pt x="1343567" y="14549"/>
                  <a:pt x="1331843" y="19878"/>
                </a:cubicBezTo>
                <a:cubicBezTo>
                  <a:pt x="1319126" y="25658"/>
                  <a:pt x="1305338" y="28712"/>
                  <a:pt x="1292086" y="33130"/>
                </a:cubicBezTo>
                <a:lnTo>
                  <a:pt x="1272208" y="39757"/>
                </a:lnTo>
                <a:lnTo>
                  <a:pt x="1252330" y="46383"/>
                </a:lnTo>
                <a:cubicBezTo>
                  <a:pt x="1245704" y="48592"/>
                  <a:pt x="1238263" y="49135"/>
                  <a:pt x="1232452" y="53009"/>
                </a:cubicBezTo>
                <a:cubicBezTo>
                  <a:pt x="1216717" y="63498"/>
                  <a:pt x="1200455" y="73808"/>
                  <a:pt x="1186069" y="86139"/>
                </a:cubicBezTo>
                <a:cubicBezTo>
                  <a:pt x="1178954" y="92237"/>
                  <a:pt x="1173390" y="100018"/>
                  <a:pt x="1166191" y="106017"/>
                </a:cubicBezTo>
                <a:cubicBezTo>
                  <a:pt x="1160073" y="111115"/>
                  <a:pt x="1152532" y="114295"/>
                  <a:pt x="1146313" y="119270"/>
                </a:cubicBezTo>
                <a:cubicBezTo>
                  <a:pt x="1127031" y="134696"/>
                  <a:pt x="1137032" y="131731"/>
                  <a:pt x="1119808" y="152400"/>
                </a:cubicBezTo>
                <a:cubicBezTo>
                  <a:pt x="1100749" y="175270"/>
                  <a:pt x="1084593" y="178537"/>
                  <a:pt x="1073426" y="212035"/>
                </a:cubicBezTo>
                <a:lnTo>
                  <a:pt x="1060173" y="251791"/>
                </a:lnTo>
                <a:cubicBezTo>
                  <a:pt x="1072864" y="442127"/>
                  <a:pt x="1054140" y="287287"/>
                  <a:pt x="1080052" y="390939"/>
                </a:cubicBezTo>
                <a:cubicBezTo>
                  <a:pt x="1082261" y="399774"/>
                  <a:pt x="1082160" y="409537"/>
                  <a:pt x="1086678" y="417444"/>
                </a:cubicBezTo>
                <a:cubicBezTo>
                  <a:pt x="1094527" y="431179"/>
                  <a:pt x="1113768" y="442130"/>
                  <a:pt x="1126434" y="450574"/>
                </a:cubicBezTo>
                <a:cubicBezTo>
                  <a:pt x="1159186" y="499701"/>
                  <a:pt x="1149816" y="474712"/>
                  <a:pt x="1159565" y="523461"/>
                </a:cubicBezTo>
                <a:cubicBezTo>
                  <a:pt x="1157356" y="536713"/>
                  <a:pt x="1158106" y="550816"/>
                  <a:pt x="1152939" y="563217"/>
                </a:cubicBezTo>
                <a:cubicBezTo>
                  <a:pt x="1146813" y="577919"/>
                  <a:pt x="1135269" y="589722"/>
                  <a:pt x="1126434" y="602974"/>
                </a:cubicBezTo>
                <a:cubicBezTo>
                  <a:pt x="1122017" y="609600"/>
                  <a:pt x="1119808" y="618435"/>
                  <a:pt x="1113182" y="622852"/>
                </a:cubicBezTo>
                <a:cubicBezTo>
                  <a:pt x="1067614" y="653232"/>
                  <a:pt x="1088536" y="644321"/>
                  <a:pt x="1053547" y="655983"/>
                </a:cubicBezTo>
                <a:cubicBezTo>
                  <a:pt x="1046921" y="660400"/>
                  <a:pt x="1040989" y="666098"/>
                  <a:pt x="1033669" y="669235"/>
                </a:cubicBezTo>
                <a:cubicBezTo>
                  <a:pt x="1025299" y="672822"/>
                  <a:pt x="1015921" y="673359"/>
                  <a:pt x="1007165" y="675861"/>
                </a:cubicBezTo>
                <a:cubicBezTo>
                  <a:pt x="1000449" y="677780"/>
                  <a:pt x="994002" y="680568"/>
                  <a:pt x="987286" y="682487"/>
                </a:cubicBezTo>
                <a:cubicBezTo>
                  <a:pt x="978530" y="684989"/>
                  <a:pt x="969538" y="686611"/>
                  <a:pt x="960782" y="689113"/>
                </a:cubicBezTo>
                <a:cubicBezTo>
                  <a:pt x="921919" y="700217"/>
                  <a:pt x="959748" y="689631"/>
                  <a:pt x="921026" y="708991"/>
                </a:cubicBezTo>
                <a:cubicBezTo>
                  <a:pt x="914779" y="712115"/>
                  <a:pt x="907773" y="713408"/>
                  <a:pt x="901147" y="715617"/>
                </a:cubicBezTo>
                <a:cubicBezTo>
                  <a:pt x="829120" y="787649"/>
                  <a:pt x="954010" y="666702"/>
                  <a:pt x="868017" y="735496"/>
                </a:cubicBezTo>
                <a:cubicBezTo>
                  <a:pt x="861799" y="740471"/>
                  <a:pt x="860883" y="750276"/>
                  <a:pt x="854765" y="755374"/>
                </a:cubicBezTo>
                <a:cubicBezTo>
                  <a:pt x="834083" y="772609"/>
                  <a:pt x="829096" y="764895"/>
                  <a:pt x="808382" y="775252"/>
                </a:cubicBezTo>
                <a:cubicBezTo>
                  <a:pt x="801259" y="778813"/>
                  <a:pt x="795781" y="785270"/>
                  <a:pt x="788504" y="788504"/>
                </a:cubicBezTo>
                <a:cubicBezTo>
                  <a:pt x="775739" y="794178"/>
                  <a:pt x="761999" y="797339"/>
                  <a:pt x="748747" y="801757"/>
                </a:cubicBezTo>
                <a:cubicBezTo>
                  <a:pt x="736639" y="805793"/>
                  <a:pt x="714250" y="813821"/>
                  <a:pt x="702365" y="815009"/>
                </a:cubicBezTo>
                <a:cubicBezTo>
                  <a:pt x="667132" y="818532"/>
                  <a:pt x="631686" y="819426"/>
                  <a:pt x="596347" y="821635"/>
                </a:cubicBezTo>
                <a:cubicBezTo>
                  <a:pt x="583095" y="826052"/>
                  <a:pt x="568214" y="827138"/>
                  <a:pt x="556591" y="834887"/>
                </a:cubicBezTo>
                <a:cubicBezTo>
                  <a:pt x="549965" y="839304"/>
                  <a:pt x="542931" y="843164"/>
                  <a:pt x="536713" y="848139"/>
                </a:cubicBezTo>
                <a:cubicBezTo>
                  <a:pt x="531835" y="852042"/>
                  <a:pt x="528817" y="858177"/>
                  <a:pt x="523460" y="861391"/>
                </a:cubicBezTo>
                <a:cubicBezTo>
                  <a:pt x="517471" y="864984"/>
                  <a:pt x="510208" y="865808"/>
                  <a:pt x="503582" y="868017"/>
                </a:cubicBezTo>
                <a:cubicBezTo>
                  <a:pt x="491211" y="876265"/>
                  <a:pt x="471328" y="887644"/>
                  <a:pt x="463826" y="901148"/>
                </a:cubicBezTo>
                <a:cubicBezTo>
                  <a:pt x="457042" y="913359"/>
                  <a:pt x="450573" y="940904"/>
                  <a:pt x="450573" y="940904"/>
                </a:cubicBezTo>
                <a:cubicBezTo>
                  <a:pt x="448364" y="996122"/>
                  <a:pt x="445992" y="1051333"/>
                  <a:pt x="443947" y="1106557"/>
                </a:cubicBezTo>
                <a:cubicBezTo>
                  <a:pt x="441575" y="1170603"/>
                  <a:pt x="441319" y="1234748"/>
                  <a:pt x="437321" y="1298713"/>
                </a:cubicBezTo>
                <a:cubicBezTo>
                  <a:pt x="435784" y="1323306"/>
                  <a:pt x="411479" y="1336484"/>
                  <a:pt x="404191" y="1358348"/>
                </a:cubicBezTo>
                <a:cubicBezTo>
                  <a:pt x="401982" y="1364974"/>
                  <a:pt x="401756" y="1372638"/>
                  <a:pt x="397565" y="1378226"/>
                </a:cubicBezTo>
                <a:cubicBezTo>
                  <a:pt x="388194" y="1390720"/>
                  <a:pt x="375478" y="1400313"/>
                  <a:pt x="364434" y="1411357"/>
                </a:cubicBezTo>
                <a:cubicBezTo>
                  <a:pt x="338925" y="1436866"/>
                  <a:pt x="352353" y="1426037"/>
                  <a:pt x="324678" y="1444487"/>
                </a:cubicBezTo>
                <a:cubicBezTo>
                  <a:pt x="320261" y="1451113"/>
                  <a:pt x="314987" y="1457242"/>
                  <a:pt x="311426" y="1464365"/>
                </a:cubicBezTo>
                <a:cubicBezTo>
                  <a:pt x="306675" y="1473867"/>
                  <a:pt x="300295" y="1502262"/>
                  <a:pt x="298173" y="1510748"/>
                </a:cubicBezTo>
                <a:cubicBezTo>
                  <a:pt x="295964" y="1548296"/>
                  <a:pt x="294671" y="1585908"/>
                  <a:pt x="291547" y="1623391"/>
                </a:cubicBezTo>
                <a:cubicBezTo>
                  <a:pt x="290326" y="1638042"/>
                  <a:pt x="287001" y="1672240"/>
                  <a:pt x="278295" y="1689652"/>
                </a:cubicBezTo>
                <a:cubicBezTo>
                  <a:pt x="274734" y="1696775"/>
                  <a:pt x="269460" y="1702904"/>
                  <a:pt x="265043" y="1709530"/>
                </a:cubicBezTo>
                <a:cubicBezTo>
                  <a:pt x="262834" y="1716156"/>
                  <a:pt x="262291" y="1723597"/>
                  <a:pt x="258417" y="1729409"/>
                </a:cubicBezTo>
                <a:cubicBezTo>
                  <a:pt x="253219" y="1737206"/>
                  <a:pt x="245936" y="1743534"/>
                  <a:pt x="238539" y="1749287"/>
                </a:cubicBezTo>
                <a:cubicBezTo>
                  <a:pt x="204363" y="1775868"/>
                  <a:pt x="208896" y="1772420"/>
                  <a:pt x="178904" y="1782417"/>
                </a:cubicBezTo>
                <a:cubicBezTo>
                  <a:pt x="148044" y="1813279"/>
                  <a:pt x="187993" y="1777873"/>
                  <a:pt x="139147" y="1802296"/>
                </a:cubicBezTo>
                <a:cubicBezTo>
                  <a:pt x="48008" y="1847865"/>
                  <a:pt x="134485" y="1817102"/>
                  <a:pt x="79513" y="1835426"/>
                </a:cubicBezTo>
                <a:cubicBezTo>
                  <a:pt x="75095" y="1839843"/>
                  <a:pt x="71617" y="1845464"/>
                  <a:pt x="66260" y="1848678"/>
                </a:cubicBezTo>
                <a:cubicBezTo>
                  <a:pt x="60271" y="1852271"/>
                  <a:pt x="51836" y="1850941"/>
                  <a:pt x="46382" y="1855304"/>
                </a:cubicBezTo>
                <a:cubicBezTo>
                  <a:pt x="30558" y="1867964"/>
                  <a:pt x="34506" y="1879056"/>
                  <a:pt x="26504" y="1895061"/>
                </a:cubicBezTo>
                <a:cubicBezTo>
                  <a:pt x="22943" y="1902184"/>
                  <a:pt x="16813" y="1907816"/>
                  <a:pt x="13252" y="1914939"/>
                </a:cubicBezTo>
                <a:cubicBezTo>
                  <a:pt x="8499" y="1924446"/>
                  <a:pt x="2123" y="1952829"/>
                  <a:pt x="0" y="1961322"/>
                </a:cubicBezTo>
                <a:cubicBezTo>
                  <a:pt x="2209" y="1987826"/>
                  <a:pt x="2254" y="2014601"/>
                  <a:pt x="6626" y="2040835"/>
                </a:cubicBezTo>
                <a:cubicBezTo>
                  <a:pt x="8922" y="2054614"/>
                  <a:pt x="15461" y="2067339"/>
                  <a:pt x="19878" y="2080591"/>
                </a:cubicBezTo>
                <a:cubicBezTo>
                  <a:pt x="31541" y="2115581"/>
                  <a:pt x="22628" y="2094656"/>
                  <a:pt x="53008" y="2140226"/>
                </a:cubicBezTo>
                <a:cubicBezTo>
                  <a:pt x="69726" y="2165302"/>
                  <a:pt x="60629" y="2154473"/>
                  <a:pt x="79513" y="2173357"/>
                </a:cubicBezTo>
                <a:cubicBezTo>
                  <a:pt x="81722" y="2179983"/>
                  <a:pt x="82747" y="2187130"/>
                  <a:pt x="86139" y="2193235"/>
                </a:cubicBezTo>
                <a:cubicBezTo>
                  <a:pt x="128165" y="2268882"/>
                  <a:pt x="96652" y="2209689"/>
                  <a:pt x="125895" y="2246244"/>
                </a:cubicBezTo>
                <a:cubicBezTo>
                  <a:pt x="130870" y="2252462"/>
                  <a:pt x="134730" y="2259496"/>
                  <a:pt x="139147" y="2266122"/>
                </a:cubicBezTo>
                <a:cubicBezTo>
                  <a:pt x="156676" y="2336237"/>
                  <a:pt x="132876" y="2253668"/>
                  <a:pt x="159026" y="2312504"/>
                </a:cubicBezTo>
                <a:cubicBezTo>
                  <a:pt x="176272" y="2351307"/>
                  <a:pt x="165717" y="2358952"/>
                  <a:pt x="198782" y="2392017"/>
                </a:cubicBezTo>
                <a:cubicBezTo>
                  <a:pt x="209826" y="2403061"/>
                  <a:pt x="223250" y="2412153"/>
                  <a:pt x="231913" y="2425148"/>
                </a:cubicBezTo>
                <a:cubicBezTo>
                  <a:pt x="236330" y="2431774"/>
                  <a:pt x="239172" y="2439782"/>
                  <a:pt x="245165" y="2445026"/>
                </a:cubicBezTo>
                <a:cubicBezTo>
                  <a:pt x="257151" y="2455514"/>
                  <a:pt x="273659" y="2460268"/>
                  <a:pt x="284921" y="2471530"/>
                </a:cubicBezTo>
                <a:cubicBezTo>
                  <a:pt x="308540" y="2495151"/>
                  <a:pt x="287237" y="2476641"/>
                  <a:pt x="324678" y="2498035"/>
                </a:cubicBezTo>
                <a:cubicBezTo>
                  <a:pt x="360269" y="2518372"/>
                  <a:pt x="327526" y="2507030"/>
                  <a:pt x="371060" y="2517913"/>
                </a:cubicBezTo>
                <a:cubicBezTo>
                  <a:pt x="403069" y="2549919"/>
                  <a:pt x="362385" y="2510971"/>
                  <a:pt x="404191" y="2544417"/>
                </a:cubicBezTo>
                <a:cubicBezTo>
                  <a:pt x="409069" y="2548320"/>
                  <a:pt x="413026" y="2553252"/>
                  <a:pt x="417443" y="2557670"/>
                </a:cubicBezTo>
                <a:lnTo>
                  <a:pt x="430695" y="257092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4" charset="-128"/>
                <a:cs typeface="Courier New" panose="02070309020205020404" pitchFamily="49" charset="0"/>
              </a:rPr>
              <a:t>Return Gaussian blurred </a:t>
            </a:r>
            <a:r>
              <a:rPr lang="en-US" altLang="en-US" dirty="0" err="1">
                <a:ea typeface="ＭＳ Ｐゴシック" pitchFamily="4" charset="-128"/>
                <a:cs typeface="Courier New" panose="02070309020205020404" pitchFamily="49" charset="0"/>
              </a:rPr>
              <a:t>currColor</a:t>
            </a:r>
            <a:r>
              <a:rPr lang="en-US" altLang="en-US" dirty="0">
                <a:ea typeface="ＭＳ Ｐゴシック" pitchFamily="4" charset="-128"/>
                <a:cs typeface="Courier New" panose="02070309020205020404" pitchFamily="49" charset="0"/>
              </a:rPr>
              <a:t> when </a:t>
            </a:r>
            <a:r>
              <a:rPr lang="en-US" altLang="en-US" dirty="0" err="1"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dirty="0">
                <a:ea typeface="ＭＳ Ｐゴシック" pitchFamily="4" charset="-128"/>
                <a:cs typeface="Courier New" panose="02070309020205020404" pitchFamily="49" charset="0"/>
              </a:rPr>
              <a:t> is 1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 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lastStencil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&amp; 0x18) == 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currStencil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&amp; 0x18) ?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: 1.f;</a:t>
            </a:r>
          </a:p>
          <a:p>
            <a:pPr marL="0" indent="0">
              <a:buFont typeface="Arial" charset="0"/>
              <a:buNone/>
              <a:defRPr/>
            </a:pPr>
            <a:endParaRPr lang="en-US" altLang="en-US" sz="2000" dirty="0">
              <a:latin typeface="Courier New" panose="02070309020205020404" pitchFamily="49" charset="0"/>
              <a:ea typeface="ＭＳ Ｐゴシック" pitchFamily="4" charset="-128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float3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blurredCurrColor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// Gaussian blur </a:t>
            </a:r>
            <a:r>
              <a:rPr lang="en-US" altLang="en-US" sz="2000" dirty="0" err="1">
                <a:solidFill>
                  <a:srgbClr val="00B050"/>
                </a:solidFill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currColor</a:t>
            </a:r>
            <a:r>
              <a:rPr lang="en-US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with 3x3 neighborhood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if 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blendFactor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 == 1.f)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	return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blurredCurrColor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itchFamily="4" charset="-128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2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771525"/>
            <a:ext cx="8229600" cy="3922824"/>
          </a:xfrm>
          <a:blipFill rotWithShape="1">
            <a:blip r:embed="rId3"/>
            <a:stretch>
              <a:fillRect l="-1630" t="-202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19" name="sparkl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sp>
        <p:nvSpPr>
          <p:cNvPr id="62468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After stencil fix, still had 1 pixel thick ghosting</a:t>
            </a:r>
          </a:p>
          <a:p>
            <a:endParaRPr lang="en-US" altLang="en-US">
              <a:ea typeface="ＭＳ Ｐゴシック" pitchFamily="4" charset="-128"/>
            </a:endParaRPr>
          </a:p>
        </p:txBody>
      </p:sp>
      <p:pic>
        <p:nvPicPr>
          <p:cNvPr id="6246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1822450"/>
            <a:ext cx="26384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571750"/>
            <a:ext cx="1066800" cy="1295400"/>
          </a:xfrm>
          <a:custGeom>
            <a:avLst/>
            <a:gdLst>
              <a:gd name="connsiteX0" fmla="*/ 0 w 1066800"/>
              <a:gd name="connsiteY0" fmla="*/ 0 h 1295400"/>
              <a:gd name="connsiteX1" fmla="*/ 1066800 w 1066800"/>
              <a:gd name="connsiteY1" fmla="*/ 0 h 1295400"/>
              <a:gd name="connsiteX2" fmla="*/ 1066800 w 1066800"/>
              <a:gd name="connsiteY2" fmla="*/ 1295400 h 1295400"/>
              <a:gd name="connsiteX3" fmla="*/ 0 w 1066800"/>
              <a:gd name="connsiteY3" fmla="*/ 1295400 h 1295400"/>
              <a:gd name="connsiteX4" fmla="*/ 0 w 1066800"/>
              <a:gd name="connsiteY4" fmla="*/ 0 h 1295400"/>
              <a:gd name="connsiteX0" fmla="*/ 0 w 1066800"/>
              <a:gd name="connsiteY0" fmla="*/ 0 h 1295400"/>
              <a:gd name="connsiteX1" fmla="*/ 1066800 w 1066800"/>
              <a:gd name="connsiteY1" fmla="*/ 0 h 1295400"/>
              <a:gd name="connsiteX2" fmla="*/ 364435 w 1066800"/>
              <a:gd name="connsiteY2" fmla="*/ 473765 h 1295400"/>
              <a:gd name="connsiteX3" fmla="*/ 0 w 1066800"/>
              <a:gd name="connsiteY3" fmla="*/ 1295400 h 1295400"/>
              <a:gd name="connsiteX4" fmla="*/ 0 w 1066800"/>
              <a:gd name="connsiteY4" fmla="*/ 0 h 1295400"/>
              <a:gd name="connsiteX0" fmla="*/ 0 w 1066800"/>
              <a:gd name="connsiteY0" fmla="*/ 0 h 1295400"/>
              <a:gd name="connsiteX1" fmla="*/ 1066800 w 1066800"/>
              <a:gd name="connsiteY1" fmla="*/ 0 h 1295400"/>
              <a:gd name="connsiteX2" fmla="*/ 543339 w 1066800"/>
              <a:gd name="connsiteY2" fmla="*/ 632791 h 1295400"/>
              <a:gd name="connsiteX3" fmla="*/ 0 w 1066800"/>
              <a:gd name="connsiteY3" fmla="*/ 1295400 h 1295400"/>
              <a:gd name="connsiteX4" fmla="*/ 0 w 1066800"/>
              <a:gd name="connsiteY4" fmla="*/ 0 h 1295400"/>
              <a:gd name="connsiteX0" fmla="*/ 0 w 1066800"/>
              <a:gd name="connsiteY0" fmla="*/ 0 h 1295400"/>
              <a:gd name="connsiteX1" fmla="*/ 1066800 w 1066800"/>
              <a:gd name="connsiteY1" fmla="*/ 0 h 1295400"/>
              <a:gd name="connsiteX2" fmla="*/ 543339 w 1066800"/>
              <a:gd name="connsiteY2" fmla="*/ 632791 h 1295400"/>
              <a:gd name="connsiteX3" fmla="*/ 0 w 1066800"/>
              <a:gd name="connsiteY3" fmla="*/ 1295400 h 1295400"/>
              <a:gd name="connsiteX4" fmla="*/ 0 w 1066800"/>
              <a:gd name="connsiteY4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1295400">
                <a:moveTo>
                  <a:pt x="0" y="0"/>
                </a:moveTo>
                <a:lnTo>
                  <a:pt x="1066800" y="0"/>
                </a:lnTo>
                <a:cubicBezTo>
                  <a:pt x="892313" y="210930"/>
                  <a:pt x="890105" y="454992"/>
                  <a:pt x="543339" y="632791"/>
                </a:cubicBez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Color history is linearly sampled</a:t>
            </a:r>
          </a:p>
          <a:p>
            <a:r>
              <a:rPr lang="en-US" altLang="en-US">
                <a:ea typeface="ＭＳ Ｐゴシック" pitchFamily="4" charset="-128"/>
              </a:rPr>
              <a:t>Stencil history is point sampled</a:t>
            </a:r>
          </a:p>
          <a:p>
            <a:r>
              <a:rPr lang="en-US" altLang="en-US">
                <a:ea typeface="ＭＳ Ｐゴシック" pitchFamily="4" charset="-128"/>
              </a:rPr>
              <a:t>Mismatch on edge</a:t>
            </a:r>
          </a:p>
          <a:p>
            <a:r>
              <a:rPr lang="en-US" altLang="en-US">
                <a:ea typeface="ＭＳ Ｐゴシック" pitchFamily="4" charset="-128"/>
              </a:rPr>
              <a:t>Solution: make objects outline in stencil buffer expand 1 pixel</a:t>
            </a:r>
          </a:p>
          <a:p>
            <a:pPr lvl="1"/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3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771525"/>
            <a:ext cx="8229600" cy="3723202"/>
          </a:xfrm>
          <a:blipFill rotWithShape="1">
            <a:blip r:embed="rId2"/>
            <a:stretch>
              <a:fillRect l="-1630" t="-2131" b="-16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Output stencil of pixel with nearest depth</a:t>
            </a:r>
          </a:p>
          <a:p>
            <a:r>
              <a:rPr lang="en-US" altLang="en-US" dirty="0">
                <a:ea typeface="ＭＳ Ｐゴシック" pitchFamily="4" charset="-128"/>
              </a:rPr>
              <a:t>Add expanded stencil buffer to TAA input</a:t>
            </a:r>
          </a:p>
          <a:p>
            <a:r>
              <a:rPr lang="en-US" altLang="en-US" dirty="0">
                <a:ea typeface="ＭＳ Ｐゴシック" pitchFamily="4" charset="-128"/>
              </a:rPr>
              <a:t>Last frame stencil should come from expanded version</a:t>
            </a:r>
          </a:p>
          <a:p>
            <a:r>
              <a:rPr lang="en-US" altLang="en-US" dirty="0">
                <a:ea typeface="ＭＳ Ｐゴシック" pitchFamily="4" charset="-128"/>
              </a:rPr>
              <a:t>Do stencil test using expanded versions</a:t>
            </a:r>
          </a:p>
          <a:p>
            <a:r>
              <a:rPr lang="en-US" altLang="en-US" dirty="0">
                <a:ea typeface="ＭＳ Ｐゴシック" pitchFamily="4" charset="-128"/>
              </a:rPr>
              <a:t>Edge detection uses unexpanded version</a:t>
            </a:r>
          </a:p>
          <a:p>
            <a:endParaRPr lang="en-US" altLang="en-US" dirty="0">
              <a:ea typeface="ＭＳ Ｐゴシック" pitchFamily="4" charset="-128"/>
            </a:endParaRP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Ghosting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 caused negligible jitter around edge of stencil tagged objects</a:t>
            </a:r>
          </a:p>
          <a:p>
            <a:r>
              <a:rPr lang="en-US" altLang="en-US">
                <a:ea typeface="ＭＳ Ｐゴシック" pitchFamily="4" charset="-128"/>
              </a:rPr>
              <a:t>Avoid tagging things like grass</a:t>
            </a:r>
          </a:p>
          <a:p>
            <a:r>
              <a:rPr lang="en-US" altLang="en-US">
                <a:ea typeface="ＭＳ Ｐゴシック" pitchFamily="4" charset="-128"/>
              </a:rPr>
              <a:t>One reason for manual tagging</a:t>
            </a:r>
          </a:p>
          <a:p>
            <a:r>
              <a:rPr lang="en-US" altLang="en-US">
                <a:ea typeface="ＭＳ Ｐゴシック" pitchFamily="4" charset="-128"/>
              </a:rPr>
              <a:t>Motion blur also hides ghosting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History Outside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history could be off screen last frame</a:t>
            </a:r>
          </a:p>
          <a:p>
            <a:pPr>
              <a:defRPr/>
            </a:pPr>
            <a:r>
              <a:rPr lang="en-US" dirty="0"/>
              <a:t>Detect in </a:t>
            </a:r>
            <a:r>
              <a:rPr lang="en-US" dirty="0" err="1"/>
              <a:t>shader</a:t>
            </a:r>
            <a:r>
              <a:rPr lang="en-US" dirty="0"/>
              <a:t> and set </a:t>
            </a:r>
            <a:r>
              <a:rPr lang="en-US" dirty="0" err="1"/>
              <a:t>blendFactor</a:t>
            </a:r>
            <a:r>
              <a:rPr lang="en-US" dirty="0"/>
              <a:t> to 1</a:t>
            </a:r>
          </a:p>
          <a:p>
            <a:pPr>
              <a:defRPr/>
            </a:pPr>
            <a:r>
              <a:rPr lang="en-US" dirty="0"/>
              <a:t>Consistent with newly revealed case: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	No history </a:t>
            </a:r>
            <a:r>
              <a:rPr lang="en-US" dirty="0">
                <a:sym typeface="Wingdings" panose="05000000000000000000" pitchFamily="2" charset="2"/>
              </a:rPr>
              <a:t> Use Gaussian blurred 	current color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TAA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Main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under 0.8ms on PS4 GPU at 1080p</a:t>
            </a:r>
          </a:p>
          <a:p>
            <a:r>
              <a:rPr lang="en-US" altLang="en-US" dirty="0">
                <a:ea typeface="ＭＳ Ｐゴシック" pitchFamily="4" charset="-128"/>
              </a:rPr>
              <a:t>Many other related costs: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Motion vector calculation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Sharpen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(0.15ms)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Expand stencil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(0.4ms)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Other TAA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Graphics features that takes many samples per pixel</a:t>
            </a:r>
          </a:p>
          <a:p>
            <a:r>
              <a:rPr lang="en-US" altLang="en-US">
                <a:ea typeface="ＭＳ Ｐゴシック" pitchFamily="4" charset="-128"/>
              </a:rPr>
              <a:t>Spread computation across multiple frames, use TAA to merge </a:t>
            </a:r>
          </a:p>
          <a:p>
            <a:r>
              <a:rPr lang="en-US" altLang="en-US">
                <a:ea typeface="ＭＳ Ｐゴシック" pitchFamily="4" charset="-128"/>
              </a:rPr>
              <a:t>Will show one example, but used in several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Reflective Shadow Map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Introduced fully dynamic bounce for flashlight in The Last of Us (PS3) [6]</a:t>
            </a:r>
          </a:p>
          <a:p>
            <a:r>
              <a:rPr lang="en-US" altLang="en-US" dirty="0">
                <a:ea typeface="ＭＳ Ｐゴシック" pitchFamily="4" charset="-128"/>
              </a:rPr>
              <a:t>Reflective shadow map overview: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 An instant global illumination algorithm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Generate virtual point lights from lit surfaces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Light the scene with these VPLs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sparkleFxaa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350"/>
          </a:xfrm>
        </p:spPr>
      </p:pic>
      <p:sp>
        <p:nvSpPr>
          <p:cNvPr id="3" name="Rectangle 2"/>
          <p:cNvSpPr/>
          <p:nvPr/>
        </p:nvSpPr>
        <p:spPr>
          <a:xfrm>
            <a:off x="533400" y="3988904"/>
            <a:ext cx="19050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FXAA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Reflective Shadow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Render scene from flashlight perspective to 256x256 buffer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Each pixel is treated as a VPL</a:t>
            </a:r>
          </a:p>
          <a:p>
            <a:r>
              <a:rPr lang="en-US" altLang="en-US">
                <a:ea typeface="ＭＳ Ｐゴシック" pitchFamily="4" charset="-128"/>
              </a:rPr>
              <a:t>Launch full screen shader where each pixel is lit by </a:t>
            </a:r>
            <a:r>
              <a:rPr lang="en-US" altLang="en-US">
                <a:solidFill>
                  <a:srgbClr val="FF0000"/>
                </a:solidFill>
                <a:ea typeface="ＭＳ Ｐゴシック" pitchFamily="4" charset="-128"/>
              </a:rPr>
              <a:t>ALL (65,536) </a:t>
            </a:r>
            <a:r>
              <a:rPr lang="en-US" altLang="en-US">
                <a:ea typeface="ＭＳ Ｐゴシック" pitchFamily="4" charset="-128"/>
              </a:rPr>
              <a:t>VPLs</a:t>
            </a:r>
          </a:p>
          <a:p>
            <a:pPr lvl="1"/>
            <a:r>
              <a:rPr lang="en-US" altLang="en-US" i="1">
                <a:ea typeface="ＭＳ Ｐゴシック" pitchFamily="4" charset="-128"/>
              </a:rPr>
              <a:t>O</a:t>
            </a:r>
            <a:r>
              <a:rPr lang="en-US" altLang="en-US">
                <a:ea typeface="ＭＳ Ｐゴシック" pitchFamily="4" charset="-128"/>
              </a:rPr>
              <a:t>(n * m) algorithm, too expensive!</a:t>
            </a:r>
          </a:p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RSM In The Last Of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How did we run it? 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Down sample VPL buffer to 16x16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Full screen </a:t>
            </a:r>
            <a:r>
              <a:rPr lang="en-US" altLang="en-US" dirty="0" err="1">
                <a:ea typeface="ＭＳ Ｐゴシック" pitchFamily="4" charset="-128"/>
              </a:rPr>
              <a:t>shader</a:t>
            </a:r>
            <a:r>
              <a:rPr lang="en-US" altLang="en-US" dirty="0">
                <a:ea typeface="ＭＳ Ｐゴシック" pitchFamily="4" charset="-128"/>
              </a:rPr>
              <a:t> in 1/4 width x 1/4 height</a:t>
            </a:r>
          </a:p>
          <a:p>
            <a:r>
              <a:rPr lang="en-US" altLang="en-US" dirty="0">
                <a:ea typeface="ＭＳ Ｐゴシック" pitchFamily="4" charset="-128"/>
              </a:rPr>
              <a:t>Not good enough for Uncharted 4: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Result too blurry and aliased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Not enough VPLs (256) causing artifacts</a:t>
            </a:r>
          </a:p>
          <a:p>
            <a:endParaRPr lang="en-US" altLang="en-US" dirty="0">
              <a:ea typeface="ＭＳ Ｐゴシック" pitchFamily="4" charset="-128"/>
            </a:endParaRPr>
          </a:p>
          <a:p>
            <a:pPr lvl="1"/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endParaRPr altLang="en-US" lang="en-US"/>
          </a:p>
        </p:txBody>
      </p:sp>
      <p:pic>
        <p:nvPicPr>
          <p:cNvPr id="3" name="Content Placeholder 2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Rectangle 4"/>
          <p:cNvSpPr/>
          <p:nvPr/>
        </p:nvSpPr>
        <p:spPr>
          <a:xfrm>
            <a:off x="2895600" y="819150"/>
            <a:ext cx="1143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9878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"/>
          <a:stretch>
            <a:fillRect/>
          </a:stretch>
        </p:blipFill>
        <p:spPr bwMode="auto">
          <a:xfrm>
            <a:off x="285750" y="1428750"/>
            <a:ext cx="2381250" cy="2063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altLang="en-US" lang="en-US">
              <a:ea charset="-128" pitchFamily="4"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pPr>
              <a:defRPr/>
            </a:pPr>
            <a:endParaRPr altLang="en-US" lang="en-US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" name="Rectangle 1"/>
          <p:cNvSpPr/>
          <p:nvPr/>
        </p:nvSpPr>
        <p:spPr>
          <a:xfrm>
            <a:off x="2895600" y="819150"/>
            <a:ext cx="1143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0902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"/>
          <a:stretch>
            <a:fillRect/>
          </a:stretch>
        </p:blipFill>
        <p:spPr bwMode="auto">
          <a:xfrm>
            <a:off x="285750" y="1428750"/>
            <a:ext cx="2381250" cy="2063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RSM In Uncharted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The goals were lofty: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Run lighting shader in 1080p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Use all 64k VPLs per pixel</a:t>
            </a:r>
          </a:p>
          <a:p>
            <a:r>
              <a:rPr lang="en-US" altLang="en-US">
                <a:ea typeface="ＭＳ Ｐゴシック" pitchFamily="4" charset="-128"/>
              </a:rPr>
              <a:t>PS4 is much more powerful than PS3</a:t>
            </a:r>
          </a:p>
          <a:p>
            <a:r>
              <a:rPr lang="en-US" altLang="en-US">
                <a:ea typeface="ＭＳ Ｐゴシック" pitchFamily="4" charset="-128"/>
              </a:rPr>
              <a:t>But not 4x4x256x2.25 = 9216 times more powerful</a:t>
            </a:r>
          </a:p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RSM In Uncharted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Needed a less brute force solution</a:t>
            </a:r>
          </a:p>
          <a:p>
            <a:r>
              <a:rPr lang="en-US" altLang="en-US">
                <a:ea typeface="ＭＳ Ｐゴシック" pitchFamily="4" charset="-128"/>
              </a:rPr>
              <a:t>Render resolution can’t budge</a:t>
            </a:r>
          </a:p>
          <a:p>
            <a:r>
              <a:rPr lang="en-US" altLang="en-US">
                <a:ea typeface="ＭＳ Ｐゴシック" pitchFamily="4" charset="-128"/>
              </a:rPr>
              <a:t>Randomly sample 16 VPLs per pixel</a:t>
            </a:r>
          </a:p>
          <a:p>
            <a:r>
              <a:rPr lang="en-US" altLang="en-US">
                <a:ea typeface="ＭＳ Ｐゴシック" pitchFamily="4" charset="-128"/>
              </a:rPr>
              <a:t>Neighbor pixels sample different 16 VPLs</a:t>
            </a:r>
          </a:p>
          <a:p>
            <a:r>
              <a:rPr lang="en-US" altLang="en-US">
                <a:ea typeface="ＭＳ Ｐゴシック" pitchFamily="4" charset="-128"/>
              </a:rPr>
              <a:t>Can cover all 64k VPLs per 64x64 screen space tile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Fixing Shader 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Several methods have been developed</a:t>
            </a:r>
          </a:p>
          <a:p>
            <a:r>
              <a:rPr lang="en-US" altLang="en-US">
                <a:ea typeface="ＭＳ Ｐゴシック" pitchFamily="4" charset="-128"/>
              </a:rPr>
              <a:t>We prefer code change only, no art production pipeline change if possible</a:t>
            </a:r>
          </a:p>
          <a:p>
            <a:r>
              <a:rPr lang="en-US" altLang="en-US">
                <a:ea typeface="ＭＳ Ｐゴシック" pitchFamily="4" charset="-128"/>
              </a:rPr>
              <a:t>Temporal AA seemed a good fit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RSM In Uncharted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Use low discrepancy sequence described in PBR book[3]</a:t>
            </a:r>
          </a:p>
          <a:p>
            <a:r>
              <a:rPr lang="en-US" altLang="en-US">
                <a:ea typeface="ＭＳ Ｐゴシック" pitchFamily="4" charset="-128"/>
              </a:rPr>
              <a:t>Ensures no two pixels in 64x64 tile use same VPL</a:t>
            </a:r>
          </a:p>
          <a:p>
            <a:r>
              <a:rPr lang="en-US" altLang="en-US">
                <a:ea typeface="ＭＳ Ｐゴシック" pitchFamily="4" charset="-128"/>
              </a:rPr>
              <a:t>Sampling 16 from 64k has huge variance, resulting severe noise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Temporal To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Each pixel samples different 16 VPLs each frame</a:t>
            </a:r>
          </a:p>
          <a:p>
            <a:r>
              <a:rPr lang="en-US" altLang="en-US">
                <a:ea typeface="ＭＳ Ｐゴシック" pitchFamily="4" charset="-128"/>
              </a:rPr>
              <a:t>Effectively has much more than 16 VPLs</a:t>
            </a:r>
          </a:p>
          <a:p>
            <a:r>
              <a:rPr lang="en-US" altLang="en-US">
                <a:ea typeface="ＭＳ Ｐゴシック" pitchFamily="4" charset="-128"/>
              </a:rPr>
              <a:t>TAA converges the frames to stable image </a:t>
            </a:r>
          </a:p>
          <a:p>
            <a:r>
              <a:rPr lang="en-US" altLang="en-US">
                <a:ea typeface="ＭＳ Ｐゴシック" pitchFamily="4" charset="-128"/>
              </a:rPr>
              <a:t>Best part – no need to change TAA shader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"/>
            <a:ext cx="9144000" cy="51435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Other Features Using TAA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Screen space reflection</a:t>
            </a:r>
          </a:p>
          <a:p>
            <a:r>
              <a:rPr lang="en-US" altLang="en-US" dirty="0">
                <a:ea typeface="ＭＳ Ｐゴシック" pitchFamily="4" charset="-128"/>
              </a:rPr>
              <a:t>Shadow blur</a:t>
            </a:r>
          </a:p>
          <a:p>
            <a:r>
              <a:rPr lang="en-US" altLang="en-US" dirty="0">
                <a:ea typeface="ＭＳ Ｐゴシック" pitchFamily="4" charset="-128"/>
              </a:rPr>
              <a:t>Screen space ambient occlusion</a:t>
            </a:r>
          </a:p>
          <a:p>
            <a:r>
              <a:rPr lang="en-US" altLang="en-US" dirty="0">
                <a:ea typeface="ＭＳ Ｐゴシック" pitchFamily="4" charset="-128"/>
              </a:rPr>
              <a:t>Near camera transparency</a:t>
            </a:r>
          </a:p>
          <a:p>
            <a:r>
              <a:rPr lang="en-US" altLang="en-US" dirty="0">
                <a:ea typeface="ＭＳ Ｐゴシック" pitchFamily="4" charset="-128"/>
              </a:rPr>
              <a:t>LOD transition</a:t>
            </a:r>
          </a:p>
          <a:p>
            <a:r>
              <a:rPr lang="en-US" altLang="en-US" dirty="0">
                <a:ea typeface="ＭＳ Ｐゴシック" pitchFamily="4" charset="-128"/>
              </a:rPr>
              <a:t>Some hair transparency [Yibing talk]</a:t>
            </a:r>
          </a:p>
          <a:p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6" name="Rectangle 5"/>
          <p:cNvSpPr/>
          <p:nvPr/>
        </p:nvSpPr>
        <p:spPr>
          <a:xfrm>
            <a:off x="5181600" y="2571750"/>
            <a:ext cx="838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t="50000" r="34166" b="33704"/>
          <a:stretch/>
        </p:blipFill>
        <p:spPr bwMode="auto">
          <a:xfrm>
            <a:off x="381000" y="590550"/>
            <a:ext cx="2667000" cy="2667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Rectangle 6"/>
          <p:cNvSpPr/>
          <p:nvPr/>
        </p:nvSpPr>
        <p:spPr>
          <a:xfrm>
            <a:off x="5181600" y="2571750"/>
            <a:ext cx="838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t="50000" r="34166" b="33704"/>
          <a:stretch/>
        </p:blipFill>
        <p:spPr bwMode="auto">
          <a:xfrm>
            <a:off x="381000" y="590550"/>
            <a:ext cx="2667000" cy="2667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Unsolved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Unsupported motion vectors</a:t>
            </a:r>
          </a:p>
          <a:p>
            <a:pPr lvl="1"/>
            <a:r>
              <a:rPr lang="en-US" dirty="0"/>
              <a:t>Some particle/water look better without TAA</a:t>
            </a:r>
          </a:p>
          <a:p>
            <a:r>
              <a:rPr lang="en-US" dirty="0"/>
              <a:t>Down sample &amp; blur not TAA friendly</a:t>
            </a:r>
          </a:p>
          <a:p>
            <a:pPr lvl="1"/>
            <a:r>
              <a:rPr lang="en-US" dirty="0"/>
              <a:t>Couldn’t get SSR to work in half res</a:t>
            </a:r>
          </a:p>
          <a:p>
            <a:r>
              <a:rPr lang="en-US" dirty="0"/>
              <a:t>TAA works better at higher frame rate</a:t>
            </a:r>
          </a:p>
          <a:p>
            <a:pPr lvl="1"/>
            <a:r>
              <a:rPr lang="en-US" dirty="0"/>
              <a:t>Converge faster, artifacts less noticeable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  <p:extLst>
      <p:ext uri="{BB962C8B-B14F-4D97-AF65-F5344CB8AC3E}">
        <p14:creationId xmlns:p14="http://schemas.microsoft.com/office/powerpoint/2010/main" val="42643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5" name="sparkleTempor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3" y="0"/>
            <a:ext cx="9140687" cy="5141487"/>
          </a:xfrm>
        </p:spPr>
      </p:pic>
      <p:sp>
        <p:nvSpPr>
          <p:cNvPr id="6" name="Rectangle 5"/>
          <p:cNvSpPr/>
          <p:nvPr/>
        </p:nvSpPr>
        <p:spPr>
          <a:xfrm>
            <a:off x="533400" y="3988904"/>
            <a:ext cx="19050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TAA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All developers who contributed ideas to temporal AA</a:t>
            </a:r>
          </a:p>
          <a:p>
            <a:r>
              <a:rPr lang="en-US" altLang="en-US">
                <a:ea typeface="ＭＳ Ｐゴシック" pitchFamily="4" charset="-128"/>
              </a:rPr>
              <a:t>The Naughty Dog team for making the beautiful graphics behind TAA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Join Us!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Check out our opening positions at: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>
                <a:hlinkClick r:id="rId3"/>
              </a:rPr>
              <a:t>http://www.naughtydog.com/work</a:t>
            </a:r>
            <a:endParaRPr lang="en-US" dirty="0"/>
          </a:p>
          <a:p>
            <a:pPr>
              <a:defRPr/>
            </a:pPr>
            <a:r>
              <a:rPr lang="en-US" dirty="0"/>
              <a:t>Contact: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>
                <a:hlinkClick r:id="rId4"/>
              </a:rPr>
              <a:t>ke_xu@naughtydog.com</a:t>
            </a: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References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>
                <a:ea typeface="ＭＳ Ｐゴシック" pitchFamily="4" charset="-128"/>
              </a:rPr>
              <a:t>[1] </a:t>
            </a:r>
            <a:r>
              <a:rPr lang="en-US" altLang="en-US" sz="1800" dirty="0">
                <a:ea typeface="ＭＳ Ｐゴシック" pitchFamily="4" charset="-128"/>
                <a:hlinkClick r:id="rId2"/>
              </a:rPr>
              <a:t>https://disney-animation.s3.amazonaws.com/library/s2012_pbs_disney_brdf_notes_v2.pdf</a:t>
            </a:r>
            <a:endParaRPr lang="en-US" altLang="en-US" sz="1800" dirty="0">
              <a:ea typeface="ＭＳ Ｐゴシック" pitchFamily="4" charset="-128"/>
            </a:endParaRPr>
          </a:p>
          <a:p>
            <a:r>
              <a:rPr lang="en-US" altLang="en-US" sz="1800" dirty="0">
                <a:ea typeface="ＭＳ Ｐゴシック" pitchFamily="4" charset="-128"/>
              </a:rPr>
              <a:t>[2] </a:t>
            </a:r>
            <a:r>
              <a:rPr lang="en-US" altLang="en-US" sz="1800" dirty="0">
                <a:ea typeface="ＭＳ Ｐゴシック" pitchFamily="4" charset="-128"/>
                <a:hlinkClick r:id="rId3"/>
              </a:rPr>
              <a:t>http://openproblems.realtimerendering.com/Salvi_AA_AreWeThereYet.pptx</a:t>
            </a:r>
            <a:endParaRPr lang="en-US" altLang="en-US" sz="1800" dirty="0">
              <a:ea typeface="ＭＳ Ｐゴシック" pitchFamily="4" charset="-128"/>
            </a:endParaRPr>
          </a:p>
          <a:p>
            <a:r>
              <a:rPr lang="en-US" altLang="en-US" sz="1800" dirty="0">
                <a:ea typeface="ＭＳ Ｐゴシック" pitchFamily="4" charset="-128"/>
              </a:rPr>
              <a:t>[3] </a:t>
            </a:r>
            <a:r>
              <a:rPr lang="en-US" altLang="en-US" sz="1800" dirty="0">
                <a:ea typeface="ＭＳ Ｐゴシック" pitchFamily="4" charset="-128"/>
                <a:hlinkClick r:id="rId4"/>
              </a:rPr>
              <a:t>http://www.pbrt.org/</a:t>
            </a:r>
            <a:endParaRPr lang="en-US" altLang="en-US" sz="1800" dirty="0">
              <a:ea typeface="ＭＳ Ｐゴシック" pitchFamily="4" charset="-128"/>
            </a:endParaRPr>
          </a:p>
          <a:p>
            <a:r>
              <a:rPr lang="en-US" altLang="en-US" sz="1800" dirty="0">
                <a:ea typeface="ＭＳ Ｐゴシック" pitchFamily="4" charset="-128"/>
              </a:rPr>
              <a:t>[4] </a:t>
            </a:r>
            <a:r>
              <a:rPr lang="en-US" altLang="en-US" sz="1800" dirty="0">
                <a:ea typeface="ＭＳ Ｐゴシック" pitchFamily="4" charset="-128"/>
                <a:hlinkClick r:id="rId5"/>
              </a:rPr>
              <a:t>http://advances.realtimerendering.com/s2012/CCP/Malan-Dust_514_GI_reflections(Siggraph2012).pptx</a:t>
            </a:r>
            <a:endParaRPr lang="en-US" altLang="en-US" sz="1800" dirty="0">
              <a:ea typeface="ＭＳ Ｐゴシック" pitchFamily="4" charset="-128"/>
            </a:endParaRPr>
          </a:p>
          <a:p>
            <a:r>
              <a:rPr lang="en-US" altLang="en-US" sz="1800" dirty="0">
                <a:ea typeface="ＭＳ Ｐゴシック" pitchFamily="4" charset="-128"/>
              </a:rPr>
              <a:t>[5] </a:t>
            </a:r>
            <a:r>
              <a:rPr lang="en-US" altLang="en-US" sz="1800" dirty="0">
                <a:ea typeface="ＭＳ Ｐゴシック" pitchFamily="4" charset="-128"/>
                <a:hlinkClick r:id="rId6"/>
              </a:rPr>
              <a:t>http://advances.realtimerendering.com/s2014/epic/TemporalAA.pptx</a:t>
            </a:r>
            <a:endParaRPr lang="en-US" altLang="en-US" sz="1800" dirty="0">
              <a:ea typeface="ＭＳ Ｐゴシック" pitchFamily="4" charset="-128"/>
            </a:endParaRPr>
          </a:p>
          <a:p>
            <a:r>
              <a:rPr lang="en-US" altLang="en-US" sz="1800" dirty="0">
                <a:ea typeface="ＭＳ Ｐゴシック" pitchFamily="4" charset="-128"/>
              </a:rPr>
              <a:t>[6] </a:t>
            </a:r>
            <a:r>
              <a:rPr lang="en-US" altLang="en-US" sz="1800" dirty="0">
                <a:ea typeface="ＭＳ Ｐゴシック" pitchFamily="4" charset="-128"/>
                <a:hlinkClick r:id="rId7"/>
              </a:rPr>
              <a:t>http://www.gdcvault.com/play/1020475/In-Game-and-Cinematic-Lighting</a:t>
            </a:r>
            <a:endParaRPr lang="en-US" altLang="en-US" sz="1800" dirty="0">
              <a:ea typeface="ＭＳ Ｐゴシック" pitchFamily="4" charset="-128"/>
            </a:endParaRPr>
          </a:p>
          <a:p>
            <a:endParaRPr lang="en-US" altLang="en-US" sz="1800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Halton</a:t>
            </a:r>
            <a:r>
              <a:rPr lang="en-US" dirty="0"/>
              <a:t> sequence</a:t>
            </a:r>
          </a:p>
          <a:p>
            <a:r>
              <a:rPr lang="en-US" dirty="0"/>
              <a:t>Bayer dither pattern</a:t>
            </a:r>
          </a:p>
          <a:p>
            <a:r>
              <a:rPr lang="en-US" dirty="0"/>
              <a:t>Motion vector for reflection</a:t>
            </a:r>
          </a:p>
          <a:p>
            <a:r>
              <a:rPr lang="en-US" dirty="0"/>
              <a:t>Debugging TAA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  <p:extLst>
      <p:ext uri="{BB962C8B-B14F-4D97-AF65-F5344CB8AC3E}">
        <p14:creationId xmlns:p14="http://schemas.microsoft.com/office/powerpoint/2010/main" val="1137023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itchFamily="4" charset="-128"/>
              </a:rPr>
              <a:t>Halton</a:t>
            </a:r>
            <a:r>
              <a:rPr lang="en-US" altLang="en-US" dirty="0">
                <a:ea typeface="ＭＳ Ｐゴシック" pitchFamily="4" charset="-128"/>
              </a:rPr>
              <a:t> Sequence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4" charset="-128"/>
              </a:rPr>
              <a:t>Given n, represent it in base b, flip digits around decimal point</a:t>
            </a:r>
          </a:p>
          <a:p>
            <a:pPr marL="57150" indent="0">
              <a:buFont typeface="Arial" charset="0"/>
              <a:buNone/>
              <a:defRPr/>
            </a:pPr>
            <a:r>
              <a:rPr lang="en-US" sz="2800" dirty="0"/>
              <a:t>Base 3: </a:t>
            </a:r>
            <a:r>
              <a:rPr lang="en-US" sz="2800" baseline="30000" dirty="0"/>
              <a:t>1</a:t>
            </a:r>
            <a:r>
              <a:rPr lang="en-US" sz="2800" dirty="0"/>
              <a:t>⁄</a:t>
            </a:r>
            <a:r>
              <a:rPr lang="en-US" sz="2800" baseline="-25000" dirty="0"/>
              <a:t>3</a:t>
            </a:r>
            <a:r>
              <a:rPr lang="en-US" sz="2800" dirty="0"/>
              <a:t>, </a:t>
            </a:r>
            <a:r>
              <a:rPr lang="en-US" sz="2800" baseline="30000" dirty="0"/>
              <a:t>2</a:t>
            </a:r>
            <a:r>
              <a:rPr lang="en-US" sz="2800" dirty="0"/>
              <a:t>⁄</a:t>
            </a:r>
            <a:r>
              <a:rPr lang="en-US" sz="2800" baseline="-25000" dirty="0"/>
              <a:t>3</a:t>
            </a:r>
            <a:r>
              <a:rPr lang="en-US" sz="2800" dirty="0"/>
              <a:t>, </a:t>
            </a:r>
            <a:r>
              <a:rPr lang="en-US" sz="2800" baseline="30000" dirty="0"/>
              <a:t>1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4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7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2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5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8</a:t>
            </a:r>
            <a:r>
              <a:rPr lang="en-US" sz="2800" dirty="0"/>
              <a:t>⁄</a:t>
            </a:r>
            <a:r>
              <a:rPr lang="en-US" sz="2800" baseline="-25000" dirty="0"/>
              <a:t>9</a:t>
            </a:r>
            <a:r>
              <a:rPr lang="en-US" sz="2800" dirty="0"/>
              <a:t>, </a:t>
            </a:r>
            <a:r>
              <a:rPr lang="en-US" sz="2800" baseline="30000" dirty="0"/>
              <a:t>1</a:t>
            </a:r>
            <a:r>
              <a:rPr lang="en-US" sz="2800" dirty="0"/>
              <a:t>⁄</a:t>
            </a:r>
            <a:r>
              <a:rPr lang="en-US" sz="2800" baseline="-25000" dirty="0"/>
              <a:t>27</a:t>
            </a:r>
            <a:r>
              <a:rPr lang="en-US" sz="2800" dirty="0"/>
              <a:t>,...</a:t>
            </a:r>
          </a:p>
          <a:p>
            <a:pPr marL="57150" indent="0">
              <a:buFont typeface="Arial" charset="0"/>
              <a:buNone/>
              <a:defRPr/>
            </a:pPr>
            <a:r>
              <a:rPr lang="en-US" altLang="en-US" sz="2800" dirty="0">
                <a:ea typeface="ＭＳ Ｐゴシック" pitchFamily="4" charset="-128"/>
              </a:rPr>
              <a:t>To compute the 5</a:t>
            </a:r>
            <a:r>
              <a:rPr lang="en-US" altLang="en-US" sz="2800" baseline="30000" dirty="0">
                <a:ea typeface="ＭＳ Ｐゴシック" pitchFamily="4" charset="-128"/>
              </a:rPr>
              <a:t>th</a:t>
            </a:r>
            <a:r>
              <a:rPr lang="en-US" altLang="en-US" sz="2800" dirty="0">
                <a:ea typeface="ＭＳ Ｐゴシック" pitchFamily="4" charset="-128"/>
              </a:rPr>
              <a:t> element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sz="2400" dirty="0">
                <a:ea typeface="ＭＳ Ｐゴシック" pitchFamily="4" charset="-128"/>
              </a:rPr>
              <a:t>5 is 12 in base 3, after flipping is 0.21, which is </a:t>
            </a:r>
            <a:r>
              <a:rPr lang="en-US" sz="2400" baseline="30000" dirty="0"/>
              <a:t>7</a:t>
            </a:r>
            <a:r>
              <a:rPr lang="en-US" sz="2400" dirty="0"/>
              <a:t>⁄</a:t>
            </a:r>
            <a:r>
              <a:rPr lang="en-US" sz="2400" baseline="-25000" dirty="0"/>
              <a:t>9</a:t>
            </a:r>
          </a:p>
          <a:p>
            <a:pPr marL="57150" indent="0">
              <a:buFont typeface="Arial" charset="0"/>
              <a:buNone/>
              <a:defRPr/>
            </a:pPr>
            <a:r>
              <a:rPr lang="en-US" altLang="en-US" sz="2800" dirty="0">
                <a:ea typeface="ＭＳ Ｐゴシック" pitchFamily="4" charset="-128"/>
              </a:rPr>
              <a:t>Generate X in base 2, Y in base 3, code sample see PBR book[3]</a:t>
            </a:r>
          </a:p>
          <a:p>
            <a:pPr marL="57150" indent="0">
              <a:buFont typeface="Arial" charset="0"/>
              <a:buNone/>
              <a:defRPr/>
            </a:pPr>
            <a:endParaRPr lang="en-US" altLang="en-US" dirty="0">
              <a:ea typeface="ＭＳ Ｐゴシック" pitchFamily="4" charset="-128"/>
            </a:endParaRPr>
          </a:p>
          <a:p>
            <a:pPr lvl="1">
              <a:defRPr/>
            </a:pPr>
            <a:endParaRPr lang="en-US" altLang="en-US" dirty="0">
              <a:ea typeface="ＭＳ Ｐゴシック" pitchFamily="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04088" cy="5143500"/>
          </a:xfrm>
        </p:spPr>
      </p:pic>
      <p:sp>
        <p:nvSpPr>
          <p:cNvPr id="8" name="Rectangle 7"/>
          <p:cNvSpPr/>
          <p:nvPr/>
        </p:nvSpPr>
        <p:spPr>
          <a:xfrm>
            <a:off x="4697896" y="1047750"/>
            <a:ext cx="4191000" cy="685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Bayer Dither Pattern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07835" y="1962150"/>
            <a:ext cx="4191000" cy="1600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Generates size n (power of 2) square Bayer matrix into an array of floating point numbers between 0.0 and 1.0</a:t>
            </a:r>
          </a:p>
        </p:txBody>
      </p:sp>
    </p:spTree>
    <p:extLst>
      <p:ext uri="{BB962C8B-B14F-4D97-AF65-F5344CB8AC3E}">
        <p14:creationId xmlns:p14="http://schemas.microsoft.com/office/powerpoint/2010/main" val="1173019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 For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4" charset="-128"/>
              </a:rPr>
              <a:t>Which mirror pixel was reflecting the same thing in last frame?</a:t>
            </a:r>
          </a:p>
          <a:p>
            <a:r>
              <a:rPr lang="en-US" altLang="en-US" dirty="0">
                <a:ea typeface="ＭＳ Ｐゴシック" pitchFamily="4" charset="-128"/>
              </a:rPr>
              <a:t>First, output motion vector buffer for reflection pass</a:t>
            </a:r>
          </a:p>
          <a:p>
            <a:pPr lvl="1"/>
            <a:r>
              <a:rPr lang="en-US" altLang="en-US" dirty="0">
                <a:ea typeface="ＭＳ Ｐゴシック" pitchFamily="4" charset="-128"/>
              </a:rPr>
              <a:t>Need to store last frame reflection camera info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 For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Next, in mirror’s PS: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Compute uv to fetch reflection buffer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Fetch reflection motion vector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Use them to sample last frame reflection </a:t>
            </a:r>
            <a:r>
              <a:rPr lang="en-US" altLang="en-US">
                <a:solidFill>
                  <a:srgbClr val="FF0000"/>
                </a:solidFill>
                <a:ea typeface="ＭＳ Ｐゴシック" pitchFamily="4" charset="-128"/>
              </a:rPr>
              <a:t>depth</a:t>
            </a:r>
            <a:r>
              <a:rPr lang="en-US" altLang="en-US">
                <a:ea typeface="ＭＳ Ｐゴシック" pitchFamily="4" charset="-128"/>
              </a:rPr>
              <a:t> buffer (need to store it)</a:t>
            </a:r>
          </a:p>
          <a:p>
            <a:pPr lvl="1"/>
            <a:r>
              <a:rPr lang="en-US" altLang="en-US">
                <a:ea typeface="ＭＳ Ｐゴシック" pitchFamily="4" charset="-128"/>
              </a:rPr>
              <a:t>Reconstruct reflected point’s last frame world space position</a:t>
            </a:r>
          </a:p>
          <a:p>
            <a:pPr lvl="1"/>
            <a:endParaRPr lang="en-US" altLang="en-US">
              <a:ea typeface="ＭＳ Ｐゴシック" pitchFamily="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Motion Vector For Reflection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Font typeface="Arial" charset="0"/>
              <a:buNone/>
            </a:pPr>
            <a:r>
              <a:rPr lang="en-US" altLang="en-US" sz="2400">
                <a:ea typeface="ＭＳ Ｐゴシック" pitchFamily="4" charset="-128"/>
              </a:rPr>
              <a:t>last frame</a:t>
            </a:r>
          </a:p>
          <a:p>
            <a:pPr marL="57150" indent="0">
              <a:buFont typeface="Arial" charset="0"/>
              <a:buNone/>
            </a:pPr>
            <a:r>
              <a:rPr lang="en-US" altLang="en-US" sz="2400">
                <a:ea typeface="ＭＳ Ｐゴシック" pitchFamily="4" charset="-128"/>
              </a:rPr>
              <a:t>world space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0" y="2495550"/>
            <a:ext cx="1676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 rot="19586993">
            <a:off x="3298825" y="1373188"/>
            <a:ext cx="228600" cy="1524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rot="3173695">
            <a:off x="3192462" y="1252538"/>
            <a:ext cx="252413" cy="1730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1187450"/>
            <a:ext cx="1905000" cy="2619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reflection cam</a:t>
            </a:r>
          </a:p>
        </p:txBody>
      </p:sp>
      <p:sp>
        <p:nvSpPr>
          <p:cNvPr id="10" name="Isosceles Triangle 9"/>
          <p:cNvSpPr/>
          <p:nvPr/>
        </p:nvSpPr>
        <p:spPr>
          <a:xfrm rot="13494244">
            <a:off x="3317875" y="3492500"/>
            <a:ext cx="228600" cy="14605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 rot="8202436">
            <a:off x="3194050" y="3560763"/>
            <a:ext cx="252413" cy="1730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5000" y="3563938"/>
            <a:ext cx="1219200" cy="2270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main cam</a:t>
            </a:r>
          </a:p>
        </p:txBody>
      </p:sp>
      <p:sp>
        <p:nvSpPr>
          <p:cNvPr id="12" name="Oval 11"/>
          <p:cNvSpPr/>
          <p:nvPr/>
        </p:nvSpPr>
        <p:spPr>
          <a:xfrm>
            <a:off x="4630738" y="2851150"/>
            <a:ext cx="46037" cy="460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2" name="Straight Connector 21"/>
          <p:cNvCxnSpPr>
            <a:stCxn id="12" idx="1"/>
            <a:endCxn id="6" idx="3"/>
          </p:cNvCxnSpPr>
          <p:nvPr/>
        </p:nvCxnSpPr>
        <p:spPr>
          <a:xfrm flipH="1" flipV="1">
            <a:off x="3454400" y="1512888"/>
            <a:ext cx="1184275" cy="134461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300538" y="2473325"/>
            <a:ext cx="46037" cy="444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57800" y="2419350"/>
            <a:ext cx="25908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mirror (reflection plane)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2851150"/>
            <a:ext cx="1676400" cy="254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</a:rPr>
              <a:t>reflected point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2185988"/>
            <a:ext cx="1989138" cy="2333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B050"/>
                </a:solidFill>
              </a:rPr>
              <a:t>intersection point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Debugging TAA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4" charset="-128"/>
              </a:rPr>
              <a:t>Our engine keeps looping when gameplay logics are paused</a:t>
            </a:r>
          </a:p>
          <a:p>
            <a:r>
              <a:rPr lang="en-US" altLang="en-US">
                <a:ea typeface="ＭＳ Ｐゴシック" pitchFamily="4" charset="-128"/>
              </a:rPr>
              <a:t>TAA keeps converging when paused</a:t>
            </a:r>
          </a:p>
          <a:p>
            <a:r>
              <a:rPr lang="en-US" altLang="en-US">
                <a:ea typeface="ＭＳ Ｐゴシック" pitchFamily="4" charset="-128"/>
              </a:rPr>
              <a:t>Artifacts gone when converged</a:t>
            </a:r>
          </a:p>
          <a:p>
            <a:r>
              <a:rPr lang="en-US" altLang="en-US">
                <a:ea typeface="ＭＳ Ｐゴシック" pitchFamily="4" charset="-128"/>
              </a:rPr>
              <a:t>Add option to stop converging when paused, to see artifacts easily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Advances in Real-Time Rendering course, SIGGRAPH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theme/theme1.xml><?xml version="1.0" encoding="utf-8"?>
<a:theme xmlns:a="http://schemas.openxmlformats.org/drawingml/2006/main" name="S2016">
  <a:themeElements>
    <a:clrScheme name="S2016">
      <a:dk1>
        <a:srgbClr val="38144C"/>
      </a:dk1>
      <a:lt1>
        <a:srgbClr val="FFFFFF"/>
      </a:lt1>
      <a:dk2>
        <a:srgbClr val="38144C"/>
      </a:dk2>
      <a:lt2>
        <a:srgbClr val="FFFFFF"/>
      </a:lt2>
      <a:accent1>
        <a:srgbClr val="715896"/>
      </a:accent1>
      <a:accent2>
        <a:srgbClr val="FFF32A"/>
      </a:accent2>
      <a:accent3>
        <a:srgbClr val="F00F64"/>
      </a:accent3>
      <a:accent4>
        <a:srgbClr val="F46D54"/>
      </a:accent4>
      <a:accent5>
        <a:srgbClr val="8C8B8B"/>
      </a:accent5>
      <a:accent6>
        <a:srgbClr val="7F3888"/>
      </a:accent6>
      <a:hlink>
        <a:srgbClr val="F00F64"/>
      </a:hlink>
      <a:folHlink>
        <a:srgbClr val="F05B8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44785</TotalTime>
  <Words>4823</Words>
  <Application>Microsoft Office PowerPoint</Application>
  <PresentationFormat>全屏显示(16:9)</PresentationFormat>
  <Paragraphs>650</Paragraphs>
  <Slides>99</Slides>
  <Notes>66</Notes>
  <HiddenSlides>0</HiddenSlides>
  <MMClips>10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3" baseType="lpstr">
      <vt:lpstr>Arial</vt:lpstr>
      <vt:lpstr>Calibri</vt:lpstr>
      <vt:lpstr>Courier New</vt:lpstr>
      <vt:lpstr>S2016</vt:lpstr>
      <vt:lpstr>PowerPoint 演示文稿</vt:lpstr>
      <vt:lpstr>PowerPoint 演示文稿</vt:lpstr>
      <vt:lpstr>Graphics Changes For U4</vt:lpstr>
      <vt:lpstr>PBR Leads To TAA</vt:lpstr>
      <vt:lpstr>Shader Aliasing</vt:lpstr>
      <vt:lpstr>PowerPoint 演示文稿</vt:lpstr>
      <vt:lpstr>PowerPoint 演示文稿</vt:lpstr>
      <vt:lpstr>Fixing Shader Aliasing</vt:lpstr>
      <vt:lpstr>PowerPoint 演示文稿</vt:lpstr>
      <vt:lpstr>TAA In The Past</vt:lpstr>
      <vt:lpstr>Basic Ideas</vt:lpstr>
      <vt:lpstr>Sample Locations In A Pixel</vt:lpstr>
      <vt:lpstr>Sample Pattern</vt:lpstr>
      <vt:lpstr>Offset Projection Matrix</vt:lpstr>
      <vt:lpstr>PowerPoint 演示文稿</vt:lpstr>
      <vt:lpstr>Rendering Pipeline</vt:lpstr>
      <vt:lpstr>TAA Shader Structure</vt:lpstr>
      <vt:lpstr>Static Image TAA</vt:lpstr>
      <vt:lpstr>PowerPoint 演示文稿</vt:lpstr>
      <vt:lpstr>PowerPoint 演示文稿</vt:lpstr>
      <vt:lpstr>PowerPoint 演示文稿</vt:lpstr>
      <vt:lpstr>PowerPoint 演示文稿</vt:lpstr>
      <vt:lpstr>Moving Images</vt:lpstr>
      <vt:lpstr>Motion Vector</vt:lpstr>
      <vt:lpstr>Motion Vector</vt:lpstr>
      <vt:lpstr>Motion Vector</vt:lpstr>
      <vt:lpstr>Motion Vector</vt:lpstr>
      <vt:lpstr>Motion Vector</vt:lpstr>
      <vt:lpstr>Motion Vector</vt:lpstr>
      <vt:lpstr>PowerPoint 演示文稿</vt:lpstr>
      <vt:lpstr>Motion Vector For Reflection</vt:lpstr>
      <vt:lpstr>Unsupported Motion Vectors</vt:lpstr>
      <vt:lpstr>Unsupported Motion Vectors</vt:lpstr>
      <vt:lpstr>Unsupported Motion Vectors</vt:lpstr>
      <vt:lpstr>Motion Vector Precision</vt:lpstr>
      <vt:lpstr>Using Motion Vector</vt:lpstr>
      <vt:lpstr>Using Motion Vector</vt:lpstr>
      <vt:lpstr>History Mismatch</vt:lpstr>
      <vt:lpstr>PowerPoint 演示文稿</vt:lpstr>
      <vt:lpstr>PowerPoint 演示文稿</vt:lpstr>
      <vt:lpstr>Clamping History Color</vt:lpstr>
      <vt:lpstr>Clamping History Color</vt:lpstr>
      <vt:lpstr>Clamping History Color</vt:lpstr>
      <vt:lpstr>Blending History Color</vt:lpstr>
      <vt:lpstr>Blending History Color</vt:lpstr>
      <vt:lpstr>Sharpen Filter</vt:lpstr>
      <vt:lpstr>One Remaining Problem</vt:lpstr>
      <vt:lpstr>PowerPoint 演示文稿</vt:lpstr>
      <vt:lpstr>PowerPoint 演示文稿</vt:lpstr>
      <vt:lpstr>Why Does Ghosting Happen?</vt:lpstr>
      <vt:lpstr>Why Does Ghosting Happen?</vt:lpstr>
      <vt:lpstr>PowerPoint 演示文稿</vt:lpstr>
      <vt:lpstr>Fix Ghosting Step 1</vt:lpstr>
      <vt:lpstr>Fix Ghosting Step 1</vt:lpstr>
      <vt:lpstr>Fix Ghosting Step 1</vt:lpstr>
      <vt:lpstr>Fix Ghosting Step 2</vt:lpstr>
      <vt:lpstr>PowerPoint 演示文稿</vt:lpstr>
      <vt:lpstr>Fix Ghosting Step 2</vt:lpstr>
      <vt:lpstr>Fix Ghosting Step 2</vt:lpstr>
      <vt:lpstr>Fix Ghosting Step 3</vt:lpstr>
      <vt:lpstr>Fix Ghosting Step 3</vt:lpstr>
      <vt:lpstr>PowerPoint 演示文稿</vt:lpstr>
      <vt:lpstr>Fix Ghosting Step 3</vt:lpstr>
      <vt:lpstr>Fix Ghosting Step 3</vt:lpstr>
      <vt:lpstr>Fix Ghosting Step 3</vt:lpstr>
      <vt:lpstr>History Outside Screen</vt:lpstr>
      <vt:lpstr>TAA Performance</vt:lpstr>
      <vt:lpstr>Other TAA Benefits</vt:lpstr>
      <vt:lpstr>Reflective Shadow Map</vt:lpstr>
      <vt:lpstr>PowerPoint 演示文稿</vt:lpstr>
      <vt:lpstr>PowerPoint 演示文稿</vt:lpstr>
      <vt:lpstr>PowerPoint 演示文稿</vt:lpstr>
      <vt:lpstr>Reflective Shadow Map</vt:lpstr>
      <vt:lpstr>RSM In The Last Of Us</vt:lpstr>
      <vt:lpstr>PowerPoint 演示文稿</vt:lpstr>
      <vt:lpstr>PowerPoint 演示文稿</vt:lpstr>
      <vt:lpstr>PowerPoint 演示文稿</vt:lpstr>
      <vt:lpstr>RSM In Uncharted 4</vt:lpstr>
      <vt:lpstr>RSM In Uncharted 4</vt:lpstr>
      <vt:lpstr>RSM In Uncharted 4</vt:lpstr>
      <vt:lpstr>PowerPoint 演示文稿</vt:lpstr>
      <vt:lpstr>Temporal To Rescue</vt:lpstr>
      <vt:lpstr>PowerPoint 演示文稿</vt:lpstr>
      <vt:lpstr>PowerPoint 演示文稿</vt:lpstr>
      <vt:lpstr>PowerPoint 演示文稿</vt:lpstr>
      <vt:lpstr>Other Features Using TAA</vt:lpstr>
      <vt:lpstr>PowerPoint 演示文稿</vt:lpstr>
      <vt:lpstr>PowerPoint 演示文稿</vt:lpstr>
      <vt:lpstr>Unsolved Problems</vt:lpstr>
      <vt:lpstr>Acknowledgement</vt:lpstr>
      <vt:lpstr>Join Us!</vt:lpstr>
      <vt:lpstr>References</vt:lpstr>
      <vt:lpstr>Appendix</vt:lpstr>
      <vt:lpstr>Halton Sequence</vt:lpstr>
      <vt:lpstr>PowerPoint 演示文稿</vt:lpstr>
      <vt:lpstr>Motion Vector For Reflection</vt:lpstr>
      <vt:lpstr>Motion Vector For Reflection</vt:lpstr>
      <vt:lpstr>Motion Vector For Reflection</vt:lpstr>
      <vt:lpstr>Debugging TAA</vt:lpstr>
    </vt:vector>
  </TitlesOfParts>
  <Company>Q LTD San Francisco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浅 墨</cp:lastModifiedBy>
  <cp:revision>1960</cp:revision>
  <dcterms:created xsi:type="dcterms:W3CDTF">2016-04-01T16:33:07Z</dcterms:created>
  <dcterms:modified xsi:type="dcterms:W3CDTF">2021-10-31T16:24:57Z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47586805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D9.1.0</vt:lpwstr>
  </property>
</Properties>
</file>